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3" r:id="rId3"/>
    <p:sldId id="274" r:id="rId4"/>
    <p:sldId id="272" r:id="rId5"/>
    <p:sldId id="282" r:id="rId6"/>
    <p:sldId id="275" r:id="rId7"/>
    <p:sldId id="283" r:id="rId8"/>
    <p:sldId id="276" r:id="rId9"/>
    <p:sldId id="277" r:id="rId10"/>
    <p:sldId id="278" r:id="rId11"/>
    <p:sldId id="279" r:id="rId12"/>
    <p:sldId id="280" r:id="rId13"/>
    <p:sldId id="281" r:id="rId14"/>
    <p:sldId id="284"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1" r:id="rId29"/>
  </p:sldIdLst>
  <p:sldSz cx="18288000" cy="10287000"/>
  <p:notesSz cx="6858000" cy="9144000"/>
  <p:embeddedFontLst>
    <p:embeddedFont>
      <p:font typeface="Open Sans Light" panose="020B0604020202020204" charset="0"/>
      <p:regular r:id="rId30"/>
    </p:embeddedFont>
    <p:embeddedFont>
      <p:font typeface="Open Sans Bold" panose="020B0604020202020204" charset="0"/>
      <p:regular r:id="rId31"/>
    </p:embeddedFont>
    <p:embeddedFont>
      <p:font typeface="Anton" panose="020B0604020202020204" charset="0"/>
      <p:regular r:id="rId32"/>
    </p:embeddedFont>
    <p:embeddedFont>
      <p:font typeface="Open Sans" panose="020B0604020202020204" charset="0"/>
      <p:regular r:id="rId33"/>
    </p:embeddedFont>
    <p:embeddedFont>
      <p:font typeface="Calibri" panose="020F0502020204030204" pitchFamily="34" charset="0"/>
      <p:regular r:id="rId34"/>
      <p:bold r:id="rId35"/>
      <p:italic r:id="rId36"/>
      <p:boldItalic r:id="rId37"/>
    </p:embeddedFont>
    <p:embeddedFont>
      <p:font typeface="IBM Plex Sa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6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104" d="100"/>
          <a:sy n="104" d="100"/>
        </p:scale>
        <p:origin x="4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31.svg"/><Relationship Id="rId4" Type="http://schemas.openxmlformats.org/officeDocument/2006/relationships/image" Target="../media/image50.jpe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79.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8.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7.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Freeform 6"/>
          <p:cNvSpPr/>
          <p:nvPr/>
        </p:nvSpPr>
        <p:spPr>
          <a:xfrm>
            <a:off x="7033242" y="2331542"/>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4"/>
            <a:stretch>
              <a:fillRect/>
            </a:stretch>
          </a:blipFill>
        </p:spPr>
      </p:sp>
      <p:sp>
        <p:nvSpPr>
          <p:cNvPr id="8" name="Freeform 8"/>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9999"/>
            </a:blip>
            <a:stretch>
              <a:fillRect/>
            </a:stretch>
          </a:blipFill>
        </p:spPr>
      </p:sp>
      <p:sp>
        <p:nvSpPr>
          <p:cNvPr id="9" name="TextBox 9"/>
          <p:cNvSpPr txBox="1"/>
          <p:nvPr/>
        </p:nvSpPr>
        <p:spPr>
          <a:xfrm>
            <a:off x="7874662" y="2903643"/>
            <a:ext cx="9384638" cy="2031325"/>
          </a:xfrm>
          <a:prstGeom prst="rect">
            <a:avLst/>
          </a:prstGeom>
        </p:spPr>
        <p:txBody>
          <a:bodyPr lIns="0" tIns="0" rIns="0" bIns="0" rtlCol="0" anchor="t">
            <a:spAutoFit/>
          </a:bodyPr>
          <a:lstStyle/>
          <a:p>
            <a:pPr>
              <a:spcBef>
                <a:spcPct val="0"/>
              </a:spcBef>
            </a:pPr>
            <a:r>
              <a:rPr lang="ru-RU" sz="6600" dirty="0">
                <a:latin typeface="Open Sans" panose="020B0604020202020204" charset="0"/>
                <a:ea typeface="Open Sans" panose="020B0604020202020204" charset="0"/>
                <a:cs typeface="Open Sans" panose="020B0604020202020204" charset="0"/>
              </a:rPr>
              <a:t>ML для портфельной теории </a:t>
            </a:r>
            <a:r>
              <a:rPr lang="ru-RU" sz="6600" dirty="0" err="1">
                <a:latin typeface="Open Sans" panose="020B0604020202020204" charset="0"/>
                <a:ea typeface="Open Sans" panose="020B0604020202020204" charset="0"/>
                <a:cs typeface="Open Sans" panose="020B0604020202020204" charset="0"/>
              </a:rPr>
              <a:t>Марковица</a:t>
            </a:r>
            <a:endParaRPr lang="en-US" sz="8800" dirty="0">
              <a:solidFill>
                <a:srgbClr val="1F2020"/>
              </a:solidFill>
              <a:latin typeface="Open Sans" panose="020B0604020202020204" charset="0"/>
              <a:ea typeface="Open Sans" panose="020B0604020202020204" charset="0"/>
              <a:cs typeface="Open Sans" panose="020B0604020202020204" charset="0"/>
              <a:sym typeface="Anton"/>
            </a:endParaRPr>
          </a:p>
        </p:txBody>
      </p:sp>
      <p:sp>
        <p:nvSpPr>
          <p:cNvPr id="11" name="Freeform 11"/>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sp>
        <p:nvSpPr>
          <p:cNvPr id="13" name="TextBox 13"/>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pic>
        <p:nvPicPr>
          <p:cNvPr id="15" name="Рисунок 1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998722" y="2095500"/>
            <a:ext cx="4419600" cy="4495800"/>
          </a:xfrm>
          <a:prstGeom prst="rect">
            <a:avLst/>
          </a:prstGeom>
        </p:spPr>
      </p:pic>
      <p:pic>
        <p:nvPicPr>
          <p:cNvPr id="10" name="Рисунок 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335000" y="6064895"/>
            <a:ext cx="3539785" cy="353978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2628900"/>
            <a:ext cx="5051383" cy="2783454"/>
          </a:xfrm>
          <a:prstGeom prst="rect">
            <a:avLst/>
          </a:prstGeom>
          <a:noFill/>
        </p:spPr>
        <p:txBody>
          <a:bodyPr wrap="none" rtlCol="0">
            <a:spAutoFit/>
          </a:bodyPr>
          <a:lstStyle/>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NAIVE</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среднее выборочное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MARTINGAL</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последнее наблюдаемое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ARIMA</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модель ARIMA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LR</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линейная регрессия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RF</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случайный лес </a:t>
            </a:r>
            <a:endParaRPr lang="en-US" dirty="0">
              <a:latin typeface="Open Sans" panose="020B0604020202020204" charset="0"/>
              <a:ea typeface="Open Sans" panose="020B0604020202020204" charset="0"/>
              <a:cs typeface="Open Sans" panose="020B0604020202020204" charset="0"/>
            </a:endParaRPr>
          </a:p>
        </p:txBody>
      </p:sp>
      <p:pic>
        <p:nvPicPr>
          <p:cNvPr id="4" name="Рисунок 3"/>
          <p:cNvPicPr>
            <a:picLocks noChangeAspect="1"/>
          </p:cNvPicPr>
          <p:nvPr/>
        </p:nvPicPr>
        <p:blipFill>
          <a:blip r:embed="rId2"/>
          <a:stretch>
            <a:fillRect/>
          </a:stretch>
        </p:blipFill>
        <p:spPr>
          <a:xfrm>
            <a:off x="1447800" y="6853894"/>
            <a:ext cx="5943600" cy="1860670"/>
          </a:xfrm>
          <a:prstGeom prst="rect">
            <a:avLst/>
          </a:prstGeom>
        </p:spPr>
      </p:pic>
      <p:sp>
        <p:nvSpPr>
          <p:cNvPr id="5" name="Прямоугольник 4"/>
          <p:cNvSpPr/>
          <p:nvPr/>
        </p:nvSpPr>
        <p:spPr>
          <a:xfrm>
            <a:off x="762000" y="723900"/>
            <a:ext cx="13645082"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Модели оценки средней доходности</a:t>
            </a:r>
            <a:endParaRPr lang="en-US" sz="5400" b="1" dirty="0">
              <a:solidFill>
                <a:srgbClr val="7402C6"/>
              </a:solidFill>
              <a:latin typeface="Open Sans Bold"/>
              <a:ea typeface="Open Sans Bold"/>
              <a:cs typeface="Open Sans Bold"/>
              <a:sym typeface="Open Sans Bold"/>
            </a:endParaRPr>
          </a:p>
        </p:txBody>
      </p:sp>
      <p:pic>
        <p:nvPicPr>
          <p:cNvPr id="7" name="Рисунок 6"/>
          <p:cNvPicPr>
            <a:picLocks noChangeAspect="1"/>
          </p:cNvPicPr>
          <p:nvPr/>
        </p:nvPicPr>
        <p:blipFill>
          <a:blip r:embed="rId3"/>
          <a:stretch>
            <a:fillRect/>
          </a:stretch>
        </p:blipFill>
        <p:spPr>
          <a:xfrm>
            <a:off x="10972800" y="3482599"/>
            <a:ext cx="6230219" cy="3124636"/>
          </a:xfrm>
          <a:prstGeom prst="rect">
            <a:avLst/>
          </a:prstGeom>
        </p:spPr>
      </p:pic>
      <p:grpSp>
        <p:nvGrpSpPr>
          <p:cNvPr id="6" name="Group 3"/>
          <p:cNvGrpSpPr/>
          <p:nvPr/>
        </p:nvGrpSpPr>
        <p:grpSpPr>
          <a:xfrm>
            <a:off x="17259300" y="9258300"/>
            <a:ext cx="1028700" cy="1028700"/>
            <a:chOff x="0" y="0"/>
            <a:chExt cx="270933" cy="270933"/>
          </a:xfrm>
        </p:grpSpPr>
        <p:sp>
          <p:nvSpPr>
            <p:cNvPr id="8"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9"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9</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110722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781300"/>
            <a:ext cx="9321783" cy="4557594"/>
          </a:xfrm>
          <a:prstGeom prst="rect">
            <a:avLst/>
          </a:prstGeom>
          <a:noFill/>
        </p:spPr>
        <p:txBody>
          <a:bodyPr wrap="none" rtlCol="0">
            <a:spAutoFit/>
          </a:bodyPr>
          <a:lstStyle/>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UNIFORM</a:t>
            </a:r>
            <a:r>
              <a:rPr lang="ru-RU" sz="2400" dirty="0" smtClean="0">
                <a:latin typeface="Open Sans" panose="020B0604020202020204" charset="0"/>
                <a:ea typeface="Open Sans" panose="020B0604020202020204" charset="0"/>
                <a:cs typeface="Open Sans" panose="020B0604020202020204" charset="0"/>
              </a:rPr>
              <a:t> </a:t>
            </a:r>
            <a:r>
              <a:rPr lang="ru-RU" sz="2400" dirty="0">
                <a:latin typeface="Open Sans" panose="020B0604020202020204" charset="0"/>
                <a:ea typeface="Open Sans" panose="020B0604020202020204" charset="0"/>
                <a:cs typeface="Open Sans" panose="020B0604020202020204" charset="0"/>
              </a:rPr>
              <a:t>— равномерное инвестирование во все активы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MOST </a:t>
            </a:r>
            <a:r>
              <a:rPr lang="ru-RU" sz="2400" b="1" dirty="0">
                <a:latin typeface="Open Sans" panose="020B0604020202020204" charset="0"/>
                <a:ea typeface="Open Sans" panose="020B0604020202020204" charset="0"/>
                <a:cs typeface="Open Sans" panose="020B0604020202020204" charset="0"/>
              </a:rPr>
              <a:t>RISKY </a:t>
            </a:r>
            <a:r>
              <a:rPr lang="ru-RU" sz="2400" dirty="0">
                <a:latin typeface="Open Sans" panose="020B0604020202020204" charset="0"/>
                <a:ea typeface="Open Sans" panose="020B0604020202020204" charset="0"/>
                <a:cs typeface="Open Sans" panose="020B0604020202020204" charset="0"/>
              </a:rPr>
              <a:t>— наиболее рискованный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LESS </a:t>
            </a:r>
            <a:r>
              <a:rPr lang="ru-RU" sz="2400" b="1" dirty="0">
                <a:latin typeface="Open Sans" panose="020B0604020202020204" charset="0"/>
                <a:ea typeface="Open Sans" panose="020B0604020202020204" charset="0"/>
                <a:cs typeface="Open Sans" panose="020B0604020202020204" charset="0"/>
              </a:rPr>
              <a:t>RISKY </a:t>
            </a:r>
            <a:r>
              <a:rPr lang="ru-RU" sz="2400" dirty="0">
                <a:latin typeface="Open Sans" panose="020B0604020202020204" charset="0"/>
                <a:ea typeface="Open Sans" panose="020B0604020202020204" charset="0"/>
                <a:cs typeface="Open Sans" panose="020B0604020202020204" charset="0"/>
              </a:rPr>
              <a:t>— наименее рискованный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BEST </a:t>
            </a:r>
            <a:r>
              <a:rPr lang="ru-RU" sz="2400" b="1" dirty="0">
                <a:latin typeface="Open Sans" panose="020B0604020202020204" charset="0"/>
                <a:ea typeface="Open Sans" panose="020B0604020202020204" charset="0"/>
                <a:cs typeface="Open Sans" panose="020B0604020202020204" charset="0"/>
              </a:rPr>
              <a:t>RETURN </a:t>
            </a:r>
            <a:r>
              <a:rPr lang="ru-RU" sz="2400" dirty="0">
                <a:latin typeface="Open Sans" panose="020B0604020202020204" charset="0"/>
                <a:ea typeface="Open Sans" panose="020B0604020202020204" charset="0"/>
                <a:cs typeface="Open Sans" panose="020B0604020202020204" charset="0"/>
              </a:rPr>
              <a:t>— с наибольшей доходностью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WORST </a:t>
            </a:r>
            <a:r>
              <a:rPr lang="ru-RU" sz="2400" b="1" dirty="0">
                <a:latin typeface="Open Sans" panose="020B0604020202020204" charset="0"/>
                <a:ea typeface="Open Sans" panose="020B0604020202020204" charset="0"/>
                <a:cs typeface="Open Sans" panose="020B0604020202020204" charset="0"/>
              </a:rPr>
              <a:t>RETURN </a:t>
            </a:r>
            <a:r>
              <a:rPr lang="ru-RU" sz="2400" dirty="0">
                <a:latin typeface="Open Sans" panose="020B0604020202020204" charset="0"/>
                <a:ea typeface="Open Sans" panose="020B0604020202020204" charset="0"/>
                <a:cs typeface="Open Sans" panose="020B0604020202020204" charset="0"/>
              </a:rPr>
              <a:t>— с наименьшей доходностью </a:t>
            </a:r>
            <a:endParaRPr lang="en-US" sz="2400" dirty="0">
              <a:latin typeface="Open Sans" panose="020B0604020202020204" charset="0"/>
              <a:ea typeface="Open Sans" panose="020B0604020202020204" charset="0"/>
              <a:cs typeface="Open Sans" panose="020B0604020202020204" charset="0"/>
            </a:endParaRPr>
          </a:p>
        </p:txBody>
      </p:sp>
      <p:sp>
        <p:nvSpPr>
          <p:cNvPr id="3" name="Прямоугольник 2"/>
          <p:cNvSpPr/>
          <p:nvPr/>
        </p:nvSpPr>
        <p:spPr>
          <a:xfrm>
            <a:off x="762000" y="723900"/>
            <a:ext cx="9097362"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Тривиальные стратегии</a:t>
            </a:r>
            <a:endParaRPr lang="en-US" sz="5400" b="1" dirty="0">
              <a:solidFill>
                <a:srgbClr val="7402C6"/>
              </a:solidFill>
              <a:latin typeface="Open Sans Bold"/>
              <a:ea typeface="Open Sans Bold"/>
              <a:cs typeface="Open Sans Bold"/>
              <a:sym typeface="Open Sans Bold"/>
            </a:endParaRPr>
          </a:p>
        </p:txBody>
      </p:sp>
      <p:pic>
        <p:nvPicPr>
          <p:cNvPr id="4" name="Рисунок 3"/>
          <p:cNvPicPr>
            <a:picLocks noChangeAspect="1"/>
          </p:cNvPicPr>
          <p:nvPr/>
        </p:nvPicPr>
        <p:blipFill>
          <a:blip r:embed="rId2"/>
          <a:stretch>
            <a:fillRect/>
          </a:stretch>
        </p:blipFill>
        <p:spPr>
          <a:xfrm>
            <a:off x="11201400" y="3633611"/>
            <a:ext cx="5887272" cy="2353003"/>
          </a:xfrm>
          <a:prstGeom prst="rect">
            <a:avLst/>
          </a:prstGeom>
        </p:spPr>
      </p:pic>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10</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401283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33700"/>
            <a:ext cx="7875892" cy="5562600"/>
          </a:xfrm>
          <a:prstGeom prst="rect">
            <a:avLst/>
          </a:prstGeom>
        </p:spPr>
      </p:pic>
      <p:sp>
        <p:nvSpPr>
          <p:cNvPr id="3" name="Прямоугольник 2"/>
          <p:cNvSpPr/>
          <p:nvPr/>
        </p:nvSpPr>
        <p:spPr>
          <a:xfrm>
            <a:off x="762000" y="723900"/>
            <a:ext cx="8347157" cy="348813"/>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Результаты стратегий</a:t>
            </a:r>
            <a:endParaRPr lang="en-US" sz="5400" b="1" dirty="0">
              <a:solidFill>
                <a:srgbClr val="7402C6"/>
              </a:solidFill>
              <a:latin typeface="Open Sans Bold"/>
              <a:ea typeface="Open Sans Bold"/>
              <a:cs typeface="Open Sans Bold"/>
              <a:sym typeface="Open Sans Bold"/>
            </a:endParaRPr>
          </a:p>
        </p:txBody>
      </p:sp>
      <p:pic>
        <p:nvPicPr>
          <p:cNvPr id="5" name="Рисунок 4"/>
          <p:cNvPicPr>
            <a:picLocks noChangeAspect="1"/>
          </p:cNvPicPr>
          <p:nvPr/>
        </p:nvPicPr>
        <p:blipFill>
          <a:blip r:embed="rId3"/>
          <a:stretch>
            <a:fillRect/>
          </a:stretch>
        </p:blipFill>
        <p:spPr>
          <a:xfrm>
            <a:off x="11277600" y="922551"/>
            <a:ext cx="5763429" cy="2629267"/>
          </a:xfrm>
          <a:prstGeom prst="rect">
            <a:avLst/>
          </a:prstGeom>
        </p:spPr>
      </p:pic>
      <p:pic>
        <p:nvPicPr>
          <p:cNvPr id="6" name="Рисунок 5"/>
          <p:cNvPicPr>
            <a:picLocks noChangeAspect="1"/>
          </p:cNvPicPr>
          <p:nvPr/>
        </p:nvPicPr>
        <p:blipFill>
          <a:blip r:embed="rId4"/>
          <a:stretch>
            <a:fillRect/>
          </a:stretch>
        </p:blipFill>
        <p:spPr>
          <a:xfrm>
            <a:off x="10515600" y="3619500"/>
            <a:ext cx="7011378" cy="2734057"/>
          </a:xfrm>
          <a:prstGeom prst="rect">
            <a:avLst/>
          </a:prstGeom>
        </p:spPr>
      </p:pic>
      <p:pic>
        <p:nvPicPr>
          <p:cNvPr id="7" name="Рисунок 6"/>
          <p:cNvPicPr>
            <a:picLocks noChangeAspect="1"/>
          </p:cNvPicPr>
          <p:nvPr/>
        </p:nvPicPr>
        <p:blipFill>
          <a:blip r:embed="rId5"/>
          <a:stretch>
            <a:fillRect/>
          </a:stretch>
        </p:blipFill>
        <p:spPr>
          <a:xfrm>
            <a:off x="10639335" y="6438557"/>
            <a:ext cx="7039957" cy="2686425"/>
          </a:xfrm>
          <a:prstGeom prst="rect">
            <a:avLst/>
          </a:prstGeom>
        </p:spPr>
      </p:pic>
      <p:grpSp>
        <p:nvGrpSpPr>
          <p:cNvPr id="8" name="Group 3"/>
          <p:cNvGrpSpPr/>
          <p:nvPr/>
        </p:nvGrpSpPr>
        <p:grpSpPr>
          <a:xfrm>
            <a:off x="17259300" y="9258300"/>
            <a:ext cx="1028700" cy="1028700"/>
            <a:chOff x="0" y="0"/>
            <a:chExt cx="270933" cy="270933"/>
          </a:xfrm>
        </p:grpSpPr>
        <p:sp>
          <p:nvSpPr>
            <p:cNvPr id="9"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0"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11</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1218635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400300"/>
            <a:ext cx="17192527" cy="5301836"/>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ru-RU" sz="2800" dirty="0">
                <a:latin typeface="Open Sans" panose="020B0604020202020204" charset="0"/>
                <a:ea typeface="Open Sans" panose="020B0604020202020204" charset="0"/>
                <a:cs typeface="Open Sans" panose="020B0604020202020204" charset="0"/>
              </a:rPr>
              <a:t>активы имеют сильную положительную корреляцию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стремление </a:t>
            </a:r>
            <a:r>
              <a:rPr lang="ru-RU" sz="2800" dirty="0">
                <a:latin typeface="Open Sans" panose="020B0604020202020204" charset="0"/>
                <a:ea typeface="Open Sans" panose="020B0604020202020204" charset="0"/>
                <a:cs typeface="Open Sans" panose="020B0604020202020204" charset="0"/>
              </a:rPr>
              <a:t>сформировать портфель с большей доходностью влечет большие риски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диверсификация </a:t>
            </a:r>
            <a:r>
              <a:rPr lang="ru-RU" sz="2800" dirty="0">
                <a:latin typeface="Open Sans" panose="020B0604020202020204" charset="0"/>
                <a:ea typeface="Open Sans" panose="020B0604020202020204" charset="0"/>
                <a:cs typeface="Open Sans" panose="020B0604020202020204" charset="0"/>
              </a:rPr>
              <a:t>действительно позволяет снижать риск портфеля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как </a:t>
            </a:r>
            <a:r>
              <a:rPr lang="ru-RU" sz="2800" dirty="0">
                <a:latin typeface="Open Sans" panose="020B0604020202020204" charset="0"/>
                <a:ea typeface="Open Sans" panose="020B0604020202020204" charset="0"/>
                <a:cs typeface="Open Sans" panose="020B0604020202020204" charset="0"/>
              </a:rPr>
              <a:t>правило, формирование портфеля доминирует над инвестированием в отдельные </a:t>
            </a:r>
            <a:r>
              <a:rPr lang="ru-RU" sz="2800" dirty="0" smtClean="0">
                <a:latin typeface="Open Sans" panose="020B0604020202020204" charset="0"/>
                <a:ea typeface="Open Sans" panose="020B0604020202020204" charset="0"/>
                <a:cs typeface="Open Sans" panose="020B0604020202020204" charset="0"/>
              </a:rPr>
              <a:t>активы</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линейная </a:t>
            </a:r>
            <a:r>
              <a:rPr lang="ru-RU" sz="2800" dirty="0">
                <a:latin typeface="Open Sans" panose="020B0604020202020204" charset="0"/>
                <a:ea typeface="Open Sans" panose="020B0604020202020204" charset="0"/>
                <a:cs typeface="Open Sans" panose="020B0604020202020204" charset="0"/>
              </a:rPr>
              <a:t>модель авторегрессии показала лучшее качество для оценки средней доходности </a:t>
            </a:r>
            <a:endParaRPr lang="en-US" sz="2800" dirty="0">
              <a:latin typeface="Open Sans" panose="020B0604020202020204" charset="0"/>
              <a:ea typeface="Open Sans" panose="020B0604020202020204" charset="0"/>
              <a:cs typeface="Open Sans" panose="020B0604020202020204" charset="0"/>
            </a:endParaRPr>
          </a:p>
        </p:txBody>
      </p:sp>
      <p:sp>
        <p:nvSpPr>
          <p:cNvPr id="4" name="Прямоугольник 3"/>
          <p:cNvSpPr/>
          <p:nvPr/>
        </p:nvSpPr>
        <p:spPr>
          <a:xfrm>
            <a:off x="762000" y="723900"/>
            <a:ext cx="3150221"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Выводы</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12</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615058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85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259300" y="9258300"/>
            <a:ext cx="1028700" cy="1028700"/>
            <a:chOff x="0" y="0"/>
            <a:chExt cx="270933" cy="270933"/>
          </a:xfrm>
        </p:grpSpPr>
        <p:sp>
          <p:nvSpPr>
            <p:cNvPr id="4"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5"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grpSp>
        <p:nvGrpSpPr>
          <p:cNvPr id="7" name="Group 7"/>
          <p:cNvGrpSpPr/>
          <p:nvPr/>
        </p:nvGrpSpPr>
        <p:grpSpPr>
          <a:xfrm>
            <a:off x="0" y="1689380"/>
            <a:ext cx="9525000" cy="7143750"/>
            <a:chOff x="0" y="0"/>
            <a:chExt cx="12700000" cy="9525000"/>
          </a:xfrm>
        </p:grpSpPr>
        <p:pic>
          <p:nvPicPr>
            <p:cNvPr id="8" name="Picture 8"/>
            <p:cNvPicPr>
              <a:picLocks noChangeAspect="1"/>
            </p:cNvPicPr>
            <p:nvPr/>
          </p:nvPicPr>
          <p:blipFill>
            <a:blip r:embed="rId5"/>
            <a:srcRect t="1219" b="1219"/>
            <a:stretch>
              <a:fillRect/>
            </a:stretch>
          </p:blipFill>
          <p:spPr>
            <a:xfrm>
              <a:off x="0" y="0"/>
              <a:ext cx="12700000" cy="9525000"/>
            </a:xfrm>
            <a:prstGeom prst="rect">
              <a:avLst/>
            </a:prstGeom>
          </p:spPr>
        </p:pic>
      </p:grpSp>
      <p:sp>
        <p:nvSpPr>
          <p:cNvPr id="9" name="Freeform 9"/>
          <p:cNvSpPr/>
          <p:nvPr/>
        </p:nvSpPr>
        <p:spPr>
          <a:xfrm>
            <a:off x="9883689" y="1832671"/>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4"/>
            <a:stretch>
              <a:fillRect/>
            </a:stretch>
          </a:blipFill>
        </p:spPr>
      </p:sp>
      <p:sp>
        <p:nvSpPr>
          <p:cNvPr id="10"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02</a:t>
            </a:r>
          </a:p>
        </p:txBody>
      </p:sp>
      <p:sp>
        <p:nvSpPr>
          <p:cNvPr id="11" name="TextBox 11"/>
          <p:cNvSpPr txBox="1"/>
          <p:nvPr/>
        </p:nvSpPr>
        <p:spPr>
          <a:xfrm>
            <a:off x="10419176" y="2272955"/>
            <a:ext cx="5328489" cy="927586"/>
          </a:xfrm>
          <a:prstGeom prst="rect">
            <a:avLst/>
          </a:prstGeom>
        </p:spPr>
        <p:txBody>
          <a:bodyPr lIns="0" tIns="0" rIns="0" bIns="0" rtlCol="0" anchor="t">
            <a:spAutoFit/>
          </a:bodyPr>
          <a:lstStyle/>
          <a:p>
            <a:pPr algn="l">
              <a:lnSpc>
                <a:spcPts val="7320"/>
              </a:lnSpc>
            </a:pPr>
            <a:r>
              <a:rPr lang="en-US" sz="6000" dirty="0">
                <a:solidFill>
                  <a:srgbClr val="1F2020"/>
                </a:solidFill>
                <a:latin typeface="Anton"/>
                <a:ea typeface="Anton"/>
                <a:cs typeface="Anton"/>
                <a:sym typeface="Anton"/>
              </a:rPr>
              <a:t>About Artificial </a:t>
            </a:r>
          </a:p>
        </p:txBody>
      </p:sp>
      <p:sp>
        <p:nvSpPr>
          <p:cNvPr id="12" name="TextBox 12"/>
          <p:cNvSpPr txBox="1"/>
          <p:nvPr/>
        </p:nvSpPr>
        <p:spPr>
          <a:xfrm>
            <a:off x="10419176" y="3239217"/>
            <a:ext cx="5328489" cy="927586"/>
          </a:xfrm>
          <a:prstGeom prst="rect">
            <a:avLst/>
          </a:prstGeom>
        </p:spPr>
        <p:txBody>
          <a:bodyPr lIns="0" tIns="0" rIns="0" bIns="0" rtlCol="0" anchor="t">
            <a:spAutoFit/>
          </a:bodyPr>
          <a:lstStyle/>
          <a:p>
            <a:pPr algn="l">
              <a:lnSpc>
                <a:spcPts val="7320"/>
              </a:lnSpc>
            </a:pPr>
            <a:r>
              <a:rPr lang="en-US" sz="6000" dirty="0">
                <a:solidFill>
                  <a:srgbClr val="7402C6"/>
                </a:solidFill>
                <a:latin typeface="Anton"/>
                <a:ea typeface="Anton"/>
                <a:cs typeface="Anton"/>
                <a:sym typeface="Anton"/>
              </a:rPr>
              <a:t>Intelligence</a:t>
            </a:r>
          </a:p>
        </p:txBody>
      </p:sp>
      <p:sp>
        <p:nvSpPr>
          <p:cNvPr id="13" name="TextBox 13"/>
          <p:cNvSpPr txBox="1"/>
          <p:nvPr/>
        </p:nvSpPr>
        <p:spPr>
          <a:xfrm>
            <a:off x="10419176" y="5723024"/>
            <a:ext cx="5328489" cy="1035576"/>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 </a:t>
            </a:r>
            <a:r>
              <a:rPr lang="en-US" sz="1200" dirty="0" err="1">
                <a:solidFill>
                  <a:srgbClr val="1F2020"/>
                </a:solidFill>
                <a:latin typeface="Open Sans"/>
                <a:ea typeface="Open Sans"/>
                <a:cs typeface="Open Sans"/>
                <a:sym typeface="Open Sans"/>
              </a:rPr>
              <a:t>reprehenderit</a:t>
            </a:r>
            <a:r>
              <a:rPr lang="en-US" sz="1200" dirty="0">
                <a:solidFill>
                  <a:srgbClr val="1F2020"/>
                </a:solidFill>
                <a:latin typeface="Open Sans"/>
                <a:ea typeface="Open Sans"/>
                <a:cs typeface="Open Sans"/>
                <a:sym typeface="Open Sans"/>
              </a:rPr>
              <a:t> in </a:t>
            </a:r>
            <a:r>
              <a:rPr lang="en-US" sz="1200" dirty="0" err="1">
                <a:solidFill>
                  <a:srgbClr val="1F2020"/>
                </a:solidFill>
                <a:latin typeface="Open Sans"/>
                <a:ea typeface="Open Sans"/>
                <a:cs typeface="Open Sans"/>
                <a:sym typeface="Open Sans"/>
              </a:rPr>
              <a:t>voluptate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velit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esse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cillum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eu</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fugiat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nulla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pariatur</a:t>
            </a:r>
            <a:r>
              <a:rPr lang="en-US" sz="1200" dirty="0">
                <a:solidFill>
                  <a:srgbClr val="1F2020"/>
                </a:solidFill>
                <a:latin typeface="Open Sans"/>
                <a:ea typeface="Open Sans"/>
                <a:cs typeface="Open Sans"/>
                <a:sym typeface="Open Sans"/>
              </a:rPr>
              <a:t>. </a:t>
            </a:r>
          </a:p>
        </p:txBody>
      </p:sp>
      <p:sp>
        <p:nvSpPr>
          <p:cNvPr id="14" name="TextBox 14"/>
          <p:cNvSpPr txBox="1"/>
          <p:nvPr/>
        </p:nvSpPr>
        <p:spPr>
          <a:xfrm>
            <a:off x="10419176" y="5114925"/>
            <a:ext cx="2699443" cy="264086"/>
          </a:xfrm>
          <a:prstGeom prst="rect">
            <a:avLst/>
          </a:prstGeom>
        </p:spPr>
        <p:txBody>
          <a:bodyPr lIns="0" tIns="0" rIns="0" bIns="0" rtlCol="0" anchor="t">
            <a:spAutoFit/>
          </a:bodyPr>
          <a:lstStyle/>
          <a:p>
            <a:pPr algn="l">
              <a:lnSpc>
                <a:spcPts val="2239"/>
              </a:lnSpc>
              <a:spcBef>
                <a:spcPct val="0"/>
              </a:spcBef>
            </a:pPr>
            <a:r>
              <a:rPr lang="en-US" sz="1599" b="1" dirty="0">
                <a:solidFill>
                  <a:srgbClr val="E300FF"/>
                </a:solidFill>
                <a:latin typeface="Open Sans Bold"/>
                <a:ea typeface="Open Sans Bold"/>
                <a:cs typeface="Open Sans Bold"/>
                <a:sym typeface="Open Sans Bold"/>
              </a:rPr>
              <a:t>About Technology</a:t>
            </a:r>
          </a:p>
        </p:txBody>
      </p:sp>
      <p:sp>
        <p:nvSpPr>
          <p:cNvPr id="15" name="TextBox 15"/>
          <p:cNvSpPr txBox="1"/>
          <p:nvPr/>
        </p:nvSpPr>
        <p:spPr>
          <a:xfrm>
            <a:off x="10419176" y="7404299"/>
            <a:ext cx="5328489" cy="616773"/>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a:t>
            </a:r>
          </a:p>
        </p:txBody>
      </p:sp>
      <p:sp>
        <p:nvSpPr>
          <p:cNvPr id="16" name="TextBox 1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dirty="0">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300FF">
                <a:alpha val="100000"/>
              </a:srgbClr>
            </a:gs>
            <a:gs pos="100000">
              <a:srgbClr val="00068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98622" y="966695"/>
            <a:ext cx="11606384" cy="11679380"/>
          </a:xfrm>
          <a:custGeom>
            <a:avLst/>
            <a:gdLst/>
            <a:ahLst/>
            <a:cxnLst/>
            <a:rect l="l" t="t" r="r" b="b"/>
            <a:pathLst>
              <a:path w="11606384" h="11679380">
                <a:moveTo>
                  <a:pt x="0" y="0"/>
                </a:moveTo>
                <a:lnTo>
                  <a:pt x="11606383" y="0"/>
                </a:lnTo>
                <a:lnTo>
                  <a:pt x="11606383" y="11679380"/>
                </a:lnTo>
                <a:lnTo>
                  <a:pt x="0" y="11679380"/>
                </a:lnTo>
                <a:lnTo>
                  <a:pt x="0" y="0"/>
                </a:lnTo>
                <a:close/>
              </a:path>
            </a:pathLst>
          </a:custGeom>
          <a:blipFill>
            <a:blip r:embed="rId2">
              <a:alphaModFix amt="29000"/>
            </a:blip>
            <a:stretch>
              <a:fillRect t="-62" b="-62"/>
            </a:stretch>
          </a:blipFill>
        </p:spPr>
      </p:sp>
      <p:grpSp>
        <p:nvGrpSpPr>
          <p:cNvPr id="3" name="Group 3"/>
          <p:cNvGrpSpPr/>
          <p:nvPr/>
        </p:nvGrpSpPr>
        <p:grpSpPr>
          <a:xfrm>
            <a:off x="12206635" y="0"/>
            <a:ext cx="6081365" cy="10287000"/>
            <a:chOff x="0" y="0"/>
            <a:chExt cx="1601676" cy="2709333"/>
          </a:xfrm>
        </p:grpSpPr>
        <p:sp>
          <p:nvSpPr>
            <p:cNvPr id="4" name="Freeform 4"/>
            <p:cNvSpPr/>
            <p:nvPr/>
          </p:nvSpPr>
          <p:spPr>
            <a:xfrm>
              <a:off x="0" y="0"/>
              <a:ext cx="1601676" cy="2709333"/>
            </a:xfrm>
            <a:custGeom>
              <a:avLst/>
              <a:gdLst/>
              <a:ahLst/>
              <a:cxnLst/>
              <a:rect l="l" t="t" r="r" b="b"/>
              <a:pathLst>
                <a:path w="1601676" h="2709333">
                  <a:moveTo>
                    <a:pt x="0" y="0"/>
                  </a:moveTo>
                  <a:lnTo>
                    <a:pt x="1601676" y="0"/>
                  </a:lnTo>
                  <a:lnTo>
                    <a:pt x="1601676" y="2709333"/>
                  </a:lnTo>
                  <a:lnTo>
                    <a:pt x="0" y="2709333"/>
                  </a:lnTo>
                  <a:close/>
                </a:path>
              </a:pathLst>
            </a:custGeom>
            <a:solidFill>
              <a:srgbClr val="000000"/>
            </a:solidFill>
          </p:spPr>
        </p:sp>
        <p:sp>
          <p:nvSpPr>
            <p:cNvPr id="5" name="TextBox 5"/>
            <p:cNvSpPr txBox="1"/>
            <p:nvPr/>
          </p:nvSpPr>
          <p:spPr>
            <a:xfrm>
              <a:off x="0" y="-19050"/>
              <a:ext cx="1601676" cy="2728383"/>
            </a:xfrm>
            <a:prstGeom prst="rect">
              <a:avLst/>
            </a:prstGeom>
          </p:spPr>
          <p:txBody>
            <a:bodyPr lIns="50800" tIns="50800" rIns="50800" bIns="50800" rtlCol="0" anchor="ctr"/>
            <a:lstStyle/>
            <a:p>
              <a:pPr algn="ctr">
                <a:lnSpc>
                  <a:spcPts val="2067"/>
                </a:lnSpc>
              </a:pPr>
              <a:endParaRPr/>
            </a:p>
          </p:txBody>
        </p:sp>
      </p:grpSp>
      <p:sp>
        <p:nvSpPr>
          <p:cNvPr id="6" name="TextBox 6"/>
          <p:cNvSpPr txBox="1"/>
          <p:nvPr/>
        </p:nvSpPr>
        <p:spPr>
          <a:xfrm>
            <a:off x="1547568" y="1558702"/>
            <a:ext cx="8860193" cy="1847624"/>
          </a:xfrm>
          <a:prstGeom prst="rect">
            <a:avLst/>
          </a:prstGeom>
        </p:spPr>
        <p:txBody>
          <a:bodyPr lIns="0" tIns="0" rIns="0" bIns="0" rtlCol="0" anchor="t">
            <a:spAutoFit/>
          </a:bodyPr>
          <a:lstStyle/>
          <a:p>
            <a:pPr algn="l">
              <a:lnSpc>
                <a:spcPts val="7235"/>
              </a:lnSpc>
            </a:pPr>
            <a:r>
              <a:rPr lang="en-US" sz="6403" dirty="0">
                <a:solidFill>
                  <a:srgbClr val="FFFFFF"/>
                </a:solidFill>
                <a:latin typeface="Anton"/>
                <a:ea typeface="Anton"/>
                <a:cs typeface="Anton"/>
                <a:sym typeface="Anton"/>
              </a:rPr>
              <a:t>Introduction to AI and its Potential for Climate Action</a:t>
            </a:r>
          </a:p>
        </p:txBody>
      </p:sp>
      <p:sp>
        <p:nvSpPr>
          <p:cNvPr id="7" name="TextBox 7"/>
          <p:cNvSpPr txBox="1"/>
          <p:nvPr/>
        </p:nvSpPr>
        <p:spPr>
          <a:xfrm>
            <a:off x="12216160" y="-211621"/>
            <a:ext cx="6521991" cy="6370625"/>
          </a:xfrm>
          <a:prstGeom prst="rect">
            <a:avLst/>
          </a:prstGeom>
        </p:spPr>
        <p:txBody>
          <a:bodyPr lIns="0" tIns="0" rIns="0" bIns="0" rtlCol="0" anchor="t">
            <a:spAutoFit/>
          </a:bodyPr>
          <a:lstStyle/>
          <a:p>
            <a:pPr algn="l">
              <a:lnSpc>
                <a:spcPts val="49444"/>
              </a:lnSpc>
            </a:pPr>
            <a:r>
              <a:rPr lang="en-US" sz="43755" b="1" dirty="0">
                <a:solidFill>
                  <a:srgbClr val="CB6CE6"/>
                </a:solidFill>
                <a:latin typeface="IBM Plex Sans Bold"/>
                <a:ea typeface="IBM Plex Sans Bold"/>
                <a:cs typeface="IBM Plex Sans Bold"/>
                <a:sym typeface="IBM Plex Sans Bold"/>
              </a:rPr>
              <a:t>AI</a:t>
            </a:r>
          </a:p>
        </p:txBody>
      </p:sp>
      <p:sp>
        <p:nvSpPr>
          <p:cNvPr id="8" name="TextBox 8"/>
          <p:cNvSpPr txBox="1"/>
          <p:nvPr/>
        </p:nvSpPr>
        <p:spPr>
          <a:xfrm>
            <a:off x="1547568"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AI's Power</a:t>
            </a:r>
          </a:p>
        </p:txBody>
      </p:sp>
      <p:sp>
        <p:nvSpPr>
          <p:cNvPr id="9" name="TextBox 9"/>
          <p:cNvSpPr txBox="1"/>
          <p:nvPr/>
        </p:nvSpPr>
        <p:spPr>
          <a:xfrm>
            <a:off x="7173775"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Sustainability Goals</a:t>
            </a:r>
          </a:p>
        </p:txBody>
      </p:sp>
      <p:sp>
        <p:nvSpPr>
          <p:cNvPr id="10" name="TextBox 10"/>
          <p:cNvSpPr txBox="1"/>
          <p:nvPr/>
        </p:nvSpPr>
        <p:spPr>
          <a:xfrm>
            <a:off x="1547568" y="7155333"/>
            <a:ext cx="3941378" cy="76130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a powerful tool, can analyze vast amounts of data and identify patterns to solve complex problems, including climate change.</a:t>
            </a:r>
          </a:p>
        </p:txBody>
      </p:sp>
      <p:sp>
        <p:nvSpPr>
          <p:cNvPr id="11" name="TextBox 11"/>
          <p:cNvSpPr txBox="1"/>
          <p:nvPr/>
        </p:nvSpPr>
        <p:spPr>
          <a:xfrm>
            <a:off x="7173775" y="7155333"/>
            <a:ext cx="3941378" cy="76130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helps us achieve sustainability goals by optimizing resource use, reducing emissions, and promoting renewable energy solutions.</a:t>
            </a:r>
          </a:p>
        </p:txBody>
      </p:sp>
      <p:sp>
        <p:nvSpPr>
          <p:cNvPr id="12" name="TextBox 12"/>
          <p:cNvSpPr txBox="1"/>
          <p:nvPr/>
        </p:nvSpPr>
        <p:spPr>
          <a:xfrm>
            <a:off x="12799982"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Global Impact</a:t>
            </a:r>
          </a:p>
        </p:txBody>
      </p:sp>
      <p:sp>
        <p:nvSpPr>
          <p:cNvPr id="13" name="TextBox 13"/>
          <p:cNvSpPr txBox="1"/>
          <p:nvPr/>
        </p:nvSpPr>
        <p:spPr>
          <a:xfrm>
            <a:off x="12799982" y="7155333"/>
            <a:ext cx="3941378" cy="1018480"/>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vWith a global reach, AI can be applied across various sectors, from agriculture to transportation, to mitigate climate change impacts.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7259300" y="9258300"/>
            <a:ext cx="1028700" cy="1028700"/>
            <a:chOff x="0" y="0"/>
            <a:chExt cx="270933" cy="270933"/>
          </a:xfrm>
        </p:grpSpPr>
        <p:sp>
          <p:nvSpPr>
            <p:cNvPr id="4"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5"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grpSp>
        <p:nvGrpSpPr>
          <p:cNvPr id="8" name="Group 8"/>
          <p:cNvGrpSpPr/>
          <p:nvPr/>
        </p:nvGrpSpPr>
        <p:grpSpPr>
          <a:xfrm>
            <a:off x="8686800" y="1097956"/>
            <a:ext cx="8572500" cy="8160344"/>
            <a:chOff x="0" y="0"/>
            <a:chExt cx="11430000" cy="10880458"/>
          </a:xfrm>
        </p:grpSpPr>
        <p:pic>
          <p:nvPicPr>
            <p:cNvPr id="9" name="Picture 9"/>
            <p:cNvPicPr>
              <a:picLocks noChangeAspect="1"/>
            </p:cNvPicPr>
            <p:nvPr/>
          </p:nvPicPr>
          <p:blipFill>
            <a:blip r:embed="rId5"/>
            <a:srcRect l="36250" r="11355"/>
            <a:stretch>
              <a:fillRect/>
            </a:stretch>
          </p:blipFill>
          <p:spPr>
            <a:xfrm>
              <a:off x="0" y="0"/>
              <a:ext cx="11430000" cy="10880458"/>
            </a:xfrm>
            <a:prstGeom prst="rect">
              <a:avLst/>
            </a:prstGeom>
          </p:spPr>
        </p:pic>
      </p:grpSp>
      <p:sp>
        <p:nvSpPr>
          <p:cNvPr id="10" name="Freeform 10"/>
          <p:cNvSpPr/>
          <p:nvPr/>
        </p:nvSpPr>
        <p:spPr>
          <a:xfrm>
            <a:off x="1817989" y="1821880"/>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4"/>
            <a:stretch>
              <a:fillRect/>
            </a:stretch>
          </a:blipFill>
        </p:spPr>
      </p:sp>
      <p:sp>
        <p:nvSpPr>
          <p:cNvPr id="11" name="Freeform 11"/>
          <p:cNvSpPr/>
          <p:nvPr/>
        </p:nvSpPr>
        <p:spPr>
          <a:xfrm>
            <a:off x="9883689" y="1832671"/>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4"/>
            <a:stretch>
              <a:fillRect/>
            </a:stretch>
          </a:blipFill>
        </p:spPr>
      </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03</a:t>
            </a:r>
          </a:p>
        </p:txBody>
      </p:sp>
      <p:sp>
        <p:nvSpPr>
          <p:cNvPr id="13" name="TextBox 13"/>
          <p:cNvSpPr txBox="1"/>
          <p:nvPr/>
        </p:nvSpPr>
        <p:spPr>
          <a:xfrm>
            <a:off x="2353475" y="2262164"/>
            <a:ext cx="5328489"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About Future </a:t>
            </a:r>
          </a:p>
        </p:txBody>
      </p:sp>
      <p:sp>
        <p:nvSpPr>
          <p:cNvPr id="14" name="TextBox 14"/>
          <p:cNvSpPr txBox="1"/>
          <p:nvPr/>
        </p:nvSpPr>
        <p:spPr>
          <a:xfrm>
            <a:off x="2353475" y="3228427"/>
            <a:ext cx="5328489" cy="927586"/>
          </a:xfrm>
          <a:prstGeom prst="rect">
            <a:avLst/>
          </a:prstGeom>
        </p:spPr>
        <p:txBody>
          <a:bodyPr lIns="0" tIns="0" rIns="0" bIns="0" rtlCol="0" anchor="t">
            <a:spAutoFit/>
          </a:bodyPr>
          <a:lstStyle/>
          <a:p>
            <a:pPr algn="l">
              <a:lnSpc>
                <a:spcPts val="7320"/>
              </a:lnSpc>
            </a:pPr>
            <a:r>
              <a:rPr lang="en-US" sz="6000" dirty="0">
                <a:solidFill>
                  <a:srgbClr val="7402C6"/>
                </a:solidFill>
                <a:latin typeface="Anton"/>
                <a:ea typeface="Anton"/>
                <a:cs typeface="Anton"/>
                <a:sym typeface="Anton"/>
              </a:rPr>
              <a:t>Technology</a:t>
            </a:r>
          </a:p>
        </p:txBody>
      </p:sp>
      <p:sp>
        <p:nvSpPr>
          <p:cNvPr id="15" name="TextBox 15"/>
          <p:cNvSpPr txBox="1"/>
          <p:nvPr/>
        </p:nvSpPr>
        <p:spPr>
          <a:xfrm>
            <a:off x="2353475" y="5063828"/>
            <a:ext cx="5328489"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16" name="TextBox 16"/>
          <p:cNvSpPr txBox="1"/>
          <p:nvPr/>
        </p:nvSpPr>
        <p:spPr>
          <a:xfrm>
            <a:off x="2353475" y="7004279"/>
            <a:ext cx="5328489"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17" name="TextBox 17"/>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24050" y="6241456"/>
            <a:ext cx="4045544" cy="4045544"/>
            <a:chOff x="0" y="0"/>
            <a:chExt cx="5394058" cy="5394058"/>
          </a:xfrm>
        </p:grpSpPr>
        <p:pic>
          <p:nvPicPr>
            <p:cNvPr id="9" name="Picture 9"/>
            <p:cNvPicPr>
              <a:picLocks noChangeAspect="1"/>
            </p:cNvPicPr>
            <p:nvPr/>
          </p:nvPicPr>
          <p:blipFill>
            <a:blip r:embed="rId3"/>
            <a:srcRect l="33333"/>
            <a:stretch>
              <a:fillRect/>
            </a:stretch>
          </p:blipFill>
          <p:spPr>
            <a:xfrm>
              <a:off x="0" y="0"/>
              <a:ext cx="5394058" cy="5394058"/>
            </a:xfrm>
            <a:prstGeom prst="rect">
              <a:avLst/>
            </a:prstGeom>
          </p:spPr>
        </p:pic>
      </p:grpSp>
      <p:grpSp>
        <p:nvGrpSpPr>
          <p:cNvPr id="10" name="Group 10"/>
          <p:cNvGrpSpPr/>
          <p:nvPr/>
        </p:nvGrpSpPr>
        <p:grpSpPr>
          <a:xfrm>
            <a:off x="4317544" y="6241456"/>
            <a:ext cx="4045544" cy="4045544"/>
            <a:chOff x="0" y="0"/>
            <a:chExt cx="5394058" cy="5394058"/>
          </a:xfrm>
        </p:grpSpPr>
        <p:pic>
          <p:nvPicPr>
            <p:cNvPr id="11" name="Picture 11"/>
            <p:cNvPicPr>
              <a:picLocks noChangeAspect="1"/>
            </p:cNvPicPr>
            <p:nvPr/>
          </p:nvPicPr>
          <p:blipFill>
            <a:blip r:embed="rId4"/>
            <a:srcRect l="14161" r="19171"/>
            <a:stretch>
              <a:fillRect/>
            </a:stretch>
          </p:blipFill>
          <p:spPr>
            <a:xfrm>
              <a:off x="0" y="0"/>
              <a:ext cx="5394058" cy="5394058"/>
            </a:xfrm>
            <a:prstGeom prst="rect">
              <a:avLst/>
            </a:prstGeom>
          </p:spPr>
        </p:pic>
      </p:grpSp>
      <p:grpSp>
        <p:nvGrpSpPr>
          <p:cNvPr id="12" name="Group 12"/>
          <p:cNvGrpSpPr/>
          <p:nvPr/>
        </p:nvGrpSpPr>
        <p:grpSpPr>
          <a:xfrm>
            <a:off x="8659138" y="6241456"/>
            <a:ext cx="8600162" cy="4045544"/>
            <a:chOff x="0" y="0"/>
            <a:chExt cx="11466883" cy="5394058"/>
          </a:xfrm>
        </p:grpSpPr>
        <p:pic>
          <p:nvPicPr>
            <p:cNvPr id="13" name="Picture 13"/>
            <p:cNvPicPr>
              <a:picLocks noChangeAspect="1"/>
            </p:cNvPicPr>
            <p:nvPr/>
          </p:nvPicPr>
          <p:blipFill>
            <a:blip r:embed="rId5"/>
            <a:srcRect l="8578" r="8578"/>
            <a:stretch>
              <a:fillRect/>
            </a:stretch>
          </p:blipFill>
          <p:spPr>
            <a:xfrm>
              <a:off x="0" y="0"/>
              <a:ext cx="11466883" cy="5394058"/>
            </a:xfrm>
            <a:prstGeom prst="rect">
              <a:avLst/>
            </a:prstGeom>
          </p:spPr>
        </p:pic>
      </p:grpSp>
      <p:sp>
        <p:nvSpPr>
          <p:cNvPr id="14" name="Freeform 14"/>
          <p:cNvSpPr/>
          <p:nvPr/>
        </p:nvSpPr>
        <p:spPr>
          <a:xfrm>
            <a:off x="1694164" y="1840930"/>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2"/>
            <a:stretch>
              <a:fillRect/>
            </a:stretch>
          </a:blipFill>
        </p:spPr>
      </p:sp>
      <p:sp>
        <p:nvSpPr>
          <p:cNvPr id="15" name="TextBox 15"/>
          <p:cNvSpPr txBox="1"/>
          <p:nvPr/>
        </p:nvSpPr>
        <p:spPr>
          <a:xfrm>
            <a:off x="2229650" y="2281214"/>
            <a:ext cx="398684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Project</a:t>
            </a:r>
          </a:p>
        </p:txBody>
      </p:sp>
      <p:grpSp>
        <p:nvGrpSpPr>
          <p:cNvPr id="16" name="Group 16"/>
          <p:cNvGrpSpPr/>
          <p:nvPr/>
        </p:nvGrpSpPr>
        <p:grpSpPr>
          <a:xfrm>
            <a:off x="7208359" y="2462141"/>
            <a:ext cx="677751" cy="677751"/>
            <a:chOff x="0" y="0"/>
            <a:chExt cx="178502" cy="178502"/>
          </a:xfrm>
        </p:grpSpPr>
        <p:sp>
          <p:nvSpPr>
            <p:cNvPr id="17" name="Freeform 17"/>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8205480" y="2799366"/>
            <a:ext cx="2954783" cy="187318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0" name="TextBox 20"/>
          <p:cNvSpPr txBox="1"/>
          <p:nvPr/>
        </p:nvSpPr>
        <p:spPr>
          <a:xfrm>
            <a:off x="7299180" y="263813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1" name="TextBox 21"/>
          <p:cNvSpPr txBox="1"/>
          <p:nvPr/>
        </p:nvSpPr>
        <p:spPr>
          <a:xfrm>
            <a:off x="8205480" y="2433566"/>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Project</a:t>
            </a:r>
          </a:p>
        </p:txBody>
      </p:sp>
      <p:grpSp>
        <p:nvGrpSpPr>
          <p:cNvPr id="22" name="Group 22"/>
          <p:cNvGrpSpPr/>
          <p:nvPr/>
        </p:nvGrpSpPr>
        <p:grpSpPr>
          <a:xfrm>
            <a:off x="12341363" y="2462141"/>
            <a:ext cx="677751" cy="677751"/>
            <a:chOff x="0" y="0"/>
            <a:chExt cx="178502" cy="178502"/>
          </a:xfrm>
        </p:grpSpPr>
        <p:sp>
          <p:nvSpPr>
            <p:cNvPr id="23" name="Freeform 2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4" name="TextBox 2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3338484" y="2799366"/>
            <a:ext cx="2954783" cy="187318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6" name="TextBox 26"/>
          <p:cNvSpPr txBox="1"/>
          <p:nvPr/>
        </p:nvSpPr>
        <p:spPr>
          <a:xfrm>
            <a:off x="12432184" y="263813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7" name="TextBox 27"/>
          <p:cNvSpPr txBox="1"/>
          <p:nvPr/>
        </p:nvSpPr>
        <p:spPr>
          <a:xfrm>
            <a:off x="13338484" y="2433566"/>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Project</a:t>
            </a:r>
          </a:p>
        </p:txBody>
      </p:sp>
      <p:sp>
        <p:nvSpPr>
          <p:cNvPr id="28" name="TextBox 28"/>
          <p:cNvSpPr txBox="1"/>
          <p:nvPr/>
        </p:nvSpPr>
        <p:spPr>
          <a:xfrm>
            <a:off x="2229650" y="3636971"/>
            <a:ext cx="3794605"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29" name="TextBox 29"/>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05</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78316"/>
            <a:ext cx="7063602" cy="3989275"/>
            <a:chOff x="0" y="0"/>
            <a:chExt cx="9418137" cy="5319033"/>
          </a:xfrm>
        </p:grpSpPr>
        <p:pic>
          <p:nvPicPr>
            <p:cNvPr id="9" name="Picture 9"/>
            <p:cNvPicPr>
              <a:picLocks noChangeAspect="1"/>
            </p:cNvPicPr>
            <p:nvPr/>
          </p:nvPicPr>
          <p:blipFill>
            <a:blip r:embed="rId3"/>
            <a:srcRect t="31174" b="31174"/>
            <a:stretch>
              <a:fillRect/>
            </a:stretch>
          </p:blipFill>
          <p:spPr>
            <a:xfrm>
              <a:off x="0" y="0"/>
              <a:ext cx="9418137" cy="5319033"/>
            </a:xfrm>
            <a:prstGeom prst="rect">
              <a:avLst/>
            </a:prstGeom>
          </p:spPr>
        </p:pic>
      </p:grpSp>
      <p:grpSp>
        <p:nvGrpSpPr>
          <p:cNvPr id="10" name="Group 10"/>
          <p:cNvGrpSpPr/>
          <p:nvPr/>
        </p:nvGrpSpPr>
        <p:grpSpPr>
          <a:xfrm>
            <a:off x="1028700" y="5269025"/>
            <a:ext cx="7063602" cy="3989275"/>
            <a:chOff x="0" y="0"/>
            <a:chExt cx="9418137" cy="5319033"/>
          </a:xfrm>
        </p:grpSpPr>
        <p:pic>
          <p:nvPicPr>
            <p:cNvPr id="11" name="Picture 11"/>
            <p:cNvPicPr>
              <a:picLocks noChangeAspect="1"/>
            </p:cNvPicPr>
            <p:nvPr/>
          </p:nvPicPr>
          <p:blipFill>
            <a:blip r:embed="rId4"/>
            <a:srcRect b="15232"/>
            <a:stretch>
              <a:fillRect/>
            </a:stretch>
          </p:blipFill>
          <p:spPr>
            <a:xfrm>
              <a:off x="0" y="0"/>
              <a:ext cx="9418137" cy="5319033"/>
            </a:xfrm>
            <a:prstGeom prst="rect">
              <a:avLst/>
            </a:prstGeom>
          </p:spPr>
        </p:pic>
      </p:grpSp>
      <p:sp>
        <p:nvSpPr>
          <p:cNvPr id="12" name="Freeform 12"/>
          <p:cNvSpPr/>
          <p:nvPr/>
        </p:nvSpPr>
        <p:spPr>
          <a:xfrm>
            <a:off x="9577283" y="1823146"/>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2"/>
            <a:stretch>
              <a:fillRect/>
            </a:stretch>
          </a:blipFill>
        </p:spPr>
      </p:sp>
      <p:sp>
        <p:nvSpPr>
          <p:cNvPr id="13" name="TextBox 13"/>
          <p:cNvSpPr txBox="1"/>
          <p:nvPr/>
        </p:nvSpPr>
        <p:spPr>
          <a:xfrm>
            <a:off x="10112769" y="2263430"/>
            <a:ext cx="398684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Vision</a:t>
            </a:r>
          </a:p>
        </p:txBody>
      </p:sp>
      <p:grpSp>
        <p:nvGrpSpPr>
          <p:cNvPr id="14" name="Group 14"/>
          <p:cNvGrpSpPr/>
          <p:nvPr/>
        </p:nvGrpSpPr>
        <p:grpSpPr>
          <a:xfrm>
            <a:off x="10112769" y="4055870"/>
            <a:ext cx="677751" cy="677751"/>
            <a:chOff x="0" y="0"/>
            <a:chExt cx="178502" cy="178502"/>
          </a:xfrm>
        </p:grpSpPr>
        <p:sp>
          <p:nvSpPr>
            <p:cNvPr id="15" name="Freeform 1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6" name="TextBox 1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109890" y="4393094"/>
            <a:ext cx="477911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a:t>
            </a:r>
          </a:p>
        </p:txBody>
      </p:sp>
      <p:sp>
        <p:nvSpPr>
          <p:cNvPr id="18" name="TextBox 18"/>
          <p:cNvSpPr txBox="1"/>
          <p:nvPr/>
        </p:nvSpPr>
        <p:spPr>
          <a:xfrm>
            <a:off x="10203589" y="42318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9" name="TextBox 19"/>
          <p:cNvSpPr txBox="1"/>
          <p:nvPr/>
        </p:nvSpPr>
        <p:spPr>
          <a:xfrm>
            <a:off x="11109890" y="402729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Vision</a:t>
            </a:r>
          </a:p>
        </p:txBody>
      </p:sp>
      <p:grpSp>
        <p:nvGrpSpPr>
          <p:cNvPr id="20" name="Group 20"/>
          <p:cNvGrpSpPr/>
          <p:nvPr/>
        </p:nvGrpSpPr>
        <p:grpSpPr>
          <a:xfrm>
            <a:off x="10112769" y="6504846"/>
            <a:ext cx="677751" cy="677751"/>
            <a:chOff x="0" y="0"/>
            <a:chExt cx="178502" cy="178502"/>
          </a:xfrm>
        </p:grpSpPr>
        <p:sp>
          <p:nvSpPr>
            <p:cNvPr id="21" name="Freeform 21"/>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2" name="TextBox 22"/>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109890" y="6842071"/>
            <a:ext cx="477911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a:t>
            </a:r>
          </a:p>
        </p:txBody>
      </p:sp>
      <p:sp>
        <p:nvSpPr>
          <p:cNvPr id="24" name="TextBox 24"/>
          <p:cNvSpPr txBox="1"/>
          <p:nvPr/>
        </p:nvSpPr>
        <p:spPr>
          <a:xfrm>
            <a:off x="10203589" y="668084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5" name="TextBox 25"/>
          <p:cNvSpPr txBox="1"/>
          <p:nvPr/>
        </p:nvSpPr>
        <p:spPr>
          <a:xfrm>
            <a:off x="11109890" y="6476271"/>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Vision</a:t>
            </a:r>
          </a:p>
        </p:txBody>
      </p:sp>
      <p:sp>
        <p:nvSpPr>
          <p:cNvPr id="26" name="TextBox 2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Прямая со стрелкой 2"/>
          <p:cNvCxnSpPr/>
          <p:nvPr/>
        </p:nvCxnSpPr>
        <p:spPr>
          <a:xfrm>
            <a:off x="3429000" y="7886700"/>
            <a:ext cx="103632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Прямая соединительная линия 6"/>
          <p:cNvCxnSpPr/>
          <p:nvPr/>
        </p:nvCxnSpPr>
        <p:spPr>
          <a:xfrm>
            <a:off x="4572000" y="7734300"/>
            <a:ext cx="0" cy="381000"/>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324977" y="8141855"/>
            <a:ext cx="494046" cy="369332"/>
          </a:xfrm>
          <a:prstGeom prst="rect">
            <a:avLst/>
          </a:prstGeom>
          <a:noFill/>
        </p:spPr>
        <p:txBody>
          <a:bodyPr wrap="none" rtlCol="0">
            <a:spAutoFit/>
          </a:bodyPr>
          <a:lstStyle/>
          <a:p>
            <a:r>
              <a:rPr lang="en-US" dirty="0" smtClean="0"/>
              <a:t>t=0</a:t>
            </a:r>
            <a:endParaRPr lang="en-US" dirty="0"/>
          </a:p>
        </p:txBody>
      </p:sp>
      <p:cxnSp>
        <p:nvCxnSpPr>
          <p:cNvPr id="10" name="Прямая соединительная линия 9"/>
          <p:cNvCxnSpPr/>
          <p:nvPr/>
        </p:nvCxnSpPr>
        <p:spPr>
          <a:xfrm>
            <a:off x="11811000" y="7734300"/>
            <a:ext cx="0" cy="381000"/>
          </a:xfrm>
          <a:prstGeom prst="line">
            <a:avLst/>
          </a:prstGeom>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11582400" y="8141855"/>
            <a:ext cx="1295400" cy="369332"/>
          </a:xfrm>
          <a:prstGeom prst="rect">
            <a:avLst/>
          </a:prstGeom>
          <a:noFill/>
        </p:spPr>
        <p:txBody>
          <a:bodyPr wrap="square" rtlCol="0">
            <a:spAutoFit/>
          </a:bodyPr>
          <a:lstStyle/>
          <a:p>
            <a:r>
              <a:rPr lang="en-US" dirty="0" smtClean="0"/>
              <a:t>t=1</a:t>
            </a:r>
            <a:endParaRPr lang="en-US" dirty="0"/>
          </a:p>
        </p:txBody>
      </p:sp>
      <p:cxnSp>
        <p:nvCxnSpPr>
          <p:cNvPr id="16" name="Прямая соединительная линия 15"/>
          <p:cNvCxnSpPr/>
          <p:nvPr/>
        </p:nvCxnSpPr>
        <p:spPr>
          <a:xfrm>
            <a:off x="11811000" y="4223328"/>
            <a:ext cx="0" cy="351097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Прямая соединительная линия 26"/>
          <p:cNvCxnSpPr/>
          <p:nvPr/>
        </p:nvCxnSpPr>
        <p:spPr>
          <a:xfrm>
            <a:off x="4572000" y="4223328"/>
            <a:ext cx="0" cy="351097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Прямоугольник 28"/>
          <p:cNvSpPr/>
          <p:nvPr/>
        </p:nvSpPr>
        <p:spPr>
          <a:xfrm>
            <a:off x="762000" y="723900"/>
            <a:ext cx="15094197"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Однопериодная задача инвестирования</a:t>
            </a:r>
            <a:endParaRPr lang="en-US" sz="5400" b="1" dirty="0">
              <a:solidFill>
                <a:srgbClr val="7402C6"/>
              </a:solidFill>
              <a:latin typeface="Open Sans Bold"/>
              <a:ea typeface="Open Sans Bold"/>
              <a:cs typeface="Open Sans Bold"/>
              <a:sym typeface="Open Sans Bold"/>
            </a:endParaRPr>
          </a:p>
        </p:txBody>
      </p:sp>
      <p:pic>
        <p:nvPicPr>
          <p:cNvPr id="34" name="Рисунок 33"/>
          <p:cNvPicPr>
            <a:picLocks noChangeAspect="1"/>
          </p:cNvPicPr>
          <p:nvPr/>
        </p:nvPicPr>
        <p:blipFill>
          <a:blip r:embed="rId2"/>
          <a:stretch>
            <a:fillRect/>
          </a:stretch>
        </p:blipFill>
        <p:spPr>
          <a:xfrm>
            <a:off x="3992925" y="4588374"/>
            <a:ext cx="514422" cy="562053"/>
          </a:xfrm>
          <a:prstGeom prst="rect">
            <a:avLst/>
          </a:prstGeom>
        </p:spPr>
      </p:pic>
      <p:pic>
        <p:nvPicPr>
          <p:cNvPr id="36" name="Рисунок 35"/>
          <p:cNvPicPr>
            <a:picLocks noChangeAspect="1"/>
          </p:cNvPicPr>
          <p:nvPr/>
        </p:nvPicPr>
        <p:blipFill>
          <a:blip r:embed="rId3"/>
          <a:stretch>
            <a:fillRect/>
          </a:stretch>
        </p:blipFill>
        <p:spPr>
          <a:xfrm>
            <a:off x="2186316" y="2305252"/>
            <a:ext cx="4277322" cy="1238423"/>
          </a:xfrm>
          <a:prstGeom prst="rect">
            <a:avLst/>
          </a:prstGeom>
        </p:spPr>
      </p:pic>
      <p:pic>
        <p:nvPicPr>
          <p:cNvPr id="37" name="Рисунок 36"/>
          <p:cNvPicPr>
            <a:picLocks noChangeAspect="1"/>
          </p:cNvPicPr>
          <p:nvPr/>
        </p:nvPicPr>
        <p:blipFill>
          <a:blip r:embed="rId4"/>
          <a:stretch>
            <a:fillRect/>
          </a:stretch>
        </p:blipFill>
        <p:spPr>
          <a:xfrm>
            <a:off x="9753600" y="2458052"/>
            <a:ext cx="3038899" cy="790685"/>
          </a:xfrm>
          <a:prstGeom prst="rect">
            <a:avLst/>
          </a:prstGeom>
        </p:spPr>
      </p:pic>
      <p:sp>
        <p:nvSpPr>
          <p:cNvPr id="2" name="Полилиния 1"/>
          <p:cNvSpPr/>
          <p:nvPr/>
        </p:nvSpPr>
        <p:spPr>
          <a:xfrm>
            <a:off x="3472873" y="4719782"/>
            <a:ext cx="9393382" cy="1099127"/>
          </a:xfrm>
          <a:custGeom>
            <a:avLst/>
            <a:gdLst>
              <a:gd name="connsiteX0" fmla="*/ 0 w 9393382"/>
              <a:gd name="connsiteY0" fmla="*/ 221673 h 1099127"/>
              <a:gd name="connsiteX1" fmla="*/ 147782 w 9393382"/>
              <a:gd name="connsiteY1" fmla="*/ 1080654 h 1099127"/>
              <a:gd name="connsiteX2" fmla="*/ 286327 w 9393382"/>
              <a:gd name="connsiteY2" fmla="*/ 591127 h 1099127"/>
              <a:gd name="connsiteX3" fmla="*/ 517236 w 9393382"/>
              <a:gd name="connsiteY3" fmla="*/ 1062182 h 1099127"/>
              <a:gd name="connsiteX4" fmla="*/ 646545 w 9393382"/>
              <a:gd name="connsiteY4" fmla="*/ 563418 h 1099127"/>
              <a:gd name="connsiteX5" fmla="*/ 840509 w 9393382"/>
              <a:gd name="connsiteY5" fmla="*/ 969818 h 1099127"/>
              <a:gd name="connsiteX6" fmla="*/ 932872 w 9393382"/>
              <a:gd name="connsiteY6" fmla="*/ 526473 h 1099127"/>
              <a:gd name="connsiteX7" fmla="*/ 1376218 w 9393382"/>
              <a:gd name="connsiteY7" fmla="*/ 923636 h 1099127"/>
              <a:gd name="connsiteX8" fmla="*/ 1597891 w 9393382"/>
              <a:gd name="connsiteY8" fmla="*/ 277091 h 1099127"/>
              <a:gd name="connsiteX9" fmla="*/ 1856509 w 9393382"/>
              <a:gd name="connsiteY9" fmla="*/ 951345 h 1099127"/>
              <a:gd name="connsiteX10" fmla="*/ 2105891 w 9393382"/>
              <a:gd name="connsiteY10" fmla="*/ 92363 h 1099127"/>
              <a:gd name="connsiteX11" fmla="*/ 2216727 w 9393382"/>
              <a:gd name="connsiteY11" fmla="*/ 591127 h 1099127"/>
              <a:gd name="connsiteX12" fmla="*/ 2595418 w 9393382"/>
              <a:gd name="connsiteY12" fmla="*/ 0 h 1099127"/>
              <a:gd name="connsiteX13" fmla="*/ 2678545 w 9393382"/>
              <a:gd name="connsiteY13" fmla="*/ 812800 h 1099127"/>
              <a:gd name="connsiteX14" fmla="*/ 3103418 w 9393382"/>
              <a:gd name="connsiteY14" fmla="*/ 258618 h 1099127"/>
              <a:gd name="connsiteX15" fmla="*/ 3158836 w 9393382"/>
              <a:gd name="connsiteY15" fmla="*/ 748145 h 1099127"/>
              <a:gd name="connsiteX16" fmla="*/ 3426691 w 9393382"/>
              <a:gd name="connsiteY16" fmla="*/ 360218 h 1099127"/>
              <a:gd name="connsiteX17" fmla="*/ 3537527 w 9393382"/>
              <a:gd name="connsiteY17" fmla="*/ 766618 h 1099127"/>
              <a:gd name="connsiteX18" fmla="*/ 3740727 w 9393382"/>
              <a:gd name="connsiteY18" fmla="*/ 960582 h 1099127"/>
              <a:gd name="connsiteX19" fmla="*/ 3833091 w 9393382"/>
              <a:gd name="connsiteY19" fmla="*/ 646545 h 1099127"/>
              <a:gd name="connsiteX20" fmla="*/ 3943927 w 9393382"/>
              <a:gd name="connsiteY20" fmla="*/ 129309 h 1099127"/>
              <a:gd name="connsiteX21" fmla="*/ 4100945 w 9393382"/>
              <a:gd name="connsiteY21" fmla="*/ 766618 h 1099127"/>
              <a:gd name="connsiteX22" fmla="*/ 4378036 w 9393382"/>
              <a:gd name="connsiteY22" fmla="*/ 203200 h 1099127"/>
              <a:gd name="connsiteX23" fmla="*/ 4498109 w 9393382"/>
              <a:gd name="connsiteY23" fmla="*/ 1062182 h 1099127"/>
              <a:gd name="connsiteX24" fmla="*/ 4765963 w 9393382"/>
              <a:gd name="connsiteY24" fmla="*/ 489527 h 1099127"/>
              <a:gd name="connsiteX25" fmla="*/ 5006109 w 9393382"/>
              <a:gd name="connsiteY25" fmla="*/ 895927 h 1099127"/>
              <a:gd name="connsiteX26" fmla="*/ 5135418 w 9393382"/>
              <a:gd name="connsiteY26" fmla="*/ 304800 h 1099127"/>
              <a:gd name="connsiteX27" fmla="*/ 5541818 w 9393382"/>
              <a:gd name="connsiteY27" fmla="*/ 1099127 h 1099127"/>
              <a:gd name="connsiteX28" fmla="*/ 5791200 w 9393382"/>
              <a:gd name="connsiteY28" fmla="*/ 350982 h 1099127"/>
              <a:gd name="connsiteX29" fmla="*/ 5920509 w 9393382"/>
              <a:gd name="connsiteY29" fmla="*/ 942109 h 1099127"/>
              <a:gd name="connsiteX30" fmla="*/ 6169891 w 9393382"/>
              <a:gd name="connsiteY30" fmla="*/ 304800 h 1099127"/>
              <a:gd name="connsiteX31" fmla="*/ 6382327 w 9393382"/>
              <a:gd name="connsiteY31" fmla="*/ 877454 h 1099127"/>
              <a:gd name="connsiteX32" fmla="*/ 6613236 w 9393382"/>
              <a:gd name="connsiteY32" fmla="*/ 110836 h 1099127"/>
              <a:gd name="connsiteX33" fmla="*/ 6751782 w 9393382"/>
              <a:gd name="connsiteY33" fmla="*/ 554182 h 1099127"/>
              <a:gd name="connsiteX34" fmla="*/ 6853382 w 9393382"/>
              <a:gd name="connsiteY34" fmla="*/ 286327 h 1099127"/>
              <a:gd name="connsiteX35" fmla="*/ 7139709 w 9393382"/>
              <a:gd name="connsiteY35" fmla="*/ 803563 h 1099127"/>
              <a:gd name="connsiteX36" fmla="*/ 7259782 w 9393382"/>
              <a:gd name="connsiteY36" fmla="*/ 360218 h 1099127"/>
              <a:gd name="connsiteX37" fmla="*/ 7546109 w 9393382"/>
              <a:gd name="connsiteY37" fmla="*/ 840509 h 1099127"/>
              <a:gd name="connsiteX38" fmla="*/ 7620000 w 9393382"/>
              <a:gd name="connsiteY38" fmla="*/ 461818 h 1099127"/>
              <a:gd name="connsiteX39" fmla="*/ 7813963 w 9393382"/>
              <a:gd name="connsiteY39" fmla="*/ 840509 h 1099127"/>
              <a:gd name="connsiteX40" fmla="*/ 7934036 w 9393382"/>
              <a:gd name="connsiteY40" fmla="*/ 508000 h 1099127"/>
              <a:gd name="connsiteX41" fmla="*/ 8128000 w 9393382"/>
              <a:gd name="connsiteY41" fmla="*/ 923636 h 1099127"/>
              <a:gd name="connsiteX42" fmla="*/ 8201891 w 9393382"/>
              <a:gd name="connsiteY42" fmla="*/ 544945 h 1099127"/>
              <a:gd name="connsiteX43" fmla="*/ 8497454 w 9393382"/>
              <a:gd name="connsiteY43" fmla="*/ 1089891 h 1099127"/>
              <a:gd name="connsiteX44" fmla="*/ 8682182 w 9393382"/>
              <a:gd name="connsiteY44" fmla="*/ 535709 h 1099127"/>
              <a:gd name="connsiteX45" fmla="*/ 8950036 w 9393382"/>
              <a:gd name="connsiteY45" fmla="*/ 988291 h 1099127"/>
              <a:gd name="connsiteX46" fmla="*/ 9273309 w 9393382"/>
              <a:gd name="connsiteY46" fmla="*/ 517236 h 1099127"/>
              <a:gd name="connsiteX47" fmla="*/ 9393382 w 9393382"/>
              <a:gd name="connsiteY47" fmla="*/ 877454 h 109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93382" h="1099127">
                <a:moveTo>
                  <a:pt x="0" y="221673"/>
                </a:moveTo>
                <a:lnTo>
                  <a:pt x="147782" y="1080654"/>
                </a:lnTo>
                <a:lnTo>
                  <a:pt x="286327" y="591127"/>
                </a:lnTo>
                <a:lnTo>
                  <a:pt x="517236" y="1062182"/>
                </a:lnTo>
                <a:lnTo>
                  <a:pt x="646545" y="563418"/>
                </a:lnTo>
                <a:lnTo>
                  <a:pt x="840509" y="969818"/>
                </a:lnTo>
                <a:lnTo>
                  <a:pt x="932872" y="526473"/>
                </a:lnTo>
                <a:lnTo>
                  <a:pt x="1376218" y="923636"/>
                </a:lnTo>
                <a:lnTo>
                  <a:pt x="1597891" y="277091"/>
                </a:lnTo>
                <a:lnTo>
                  <a:pt x="1856509" y="951345"/>
                </a:lnTo>
                <a:lnTo>
                  <a:pt x="2105891" y="92363"/>
                </a:lnTo>
                <a:lnTo>
                  <a:pt x="2216727" y="591127"/>
                </a:lnTo>
                <a:lnTo>
                  <a:pt x="2595418" y="0"/>
                </a:lnTo>
                <a:lnTo>
                  <a:pt x="2678545" y="812800"/>
                </a:lnTo>
                <a:lnTo>
                  <a:pt x="3103418" y="258618"/>
                </a:lnTo>
                <a:lnTo>
                  <a:pt x="3158836" y="748145"/>
                </a:lnTo>
                <a:lnTo>
                  <a:pt x="3426691" y="360218"/>
                </a:lnTo>
                <a:lnTo>
                  <a:pt x="3537527" y="766618"/>
                </a:lnTo>
                <a:lnTo>
                  <a:pt x="3740727" y="960582"/>
                </a:lnTo>
                <a:lnTo>
                  <a:pt x="3833091" y="646545"/>
                </a:lnTo>
                <a:lnTo>
                  <a:pt x="3943927" y="129309"/>
                </a:lnTo>
                <a:lnTo>
                  <a:pt x="4100945" y="766618"/>
                </a:lnTo>
                <a:lnTo>
                  <a:pt x="4378036" y="203200"/>
                </a:lnTo>
                <a:lnTo>
                  <a:pt x="4498109" y="1062182"/>
                </a:lnTo>
                <a:lnTo>
                  <a:pt x="4765963" y="489527"/>
                </a:lnTo>
                <a:lnTo>
                  <a:pt x="5006109" y="895927"/>
                </a:lnTo>
                <a:lnTo>
                  <a:pt x="5135418" y="304800"/>
                </a:lnTo>
                <a:lnTo>
                  <a:pt x="5541818" y="1099127"/>
                </a:lnTo>
                <a:lnTo>
                  <a:pt x="5791200" y="350982"/>
                </a:lnTo>
                <a:lnTo>
                  <a:pt x="5920509" y="942109"/>
                </a:lnTo>
                <a:lnTo>
                  <a:pt x="6169891" y="304800"/>
                </a:lnTo>
                <a:lnTo>
                  <a:pt x="6382327" y="877454"/>
                </a:lnTo>
                <a:lnTo>
                  <a:pt x="6613236" y="110836"/>
                </a:lnTo>
                <a:lnTo>
                  <a:pt x="6751782" y="554182"/>
                </a:lnTo>
                <a:lnTo>
                  <a:pt x="6853382" y="286327"/>
                </a:lnTo>
                <a:lnTo>
                  <a:pt x="7139709" y="803563"/>
                </a:lnTo>
                <a:lnTo>
                  <a:pt x="7259782" y="360218"/>
                </a:lnTo>
                <a:lnTo>
                  <a:pt x="7546109" y="840509"/>
                </a:lnTo>
                <a:lnTo>
                  <a:pt x="7620000" y="461818"/>
                </a:lnTo>
                <a:lnTo>
                  <a:pt x="7813963" y="840509"/>
                </a:lnTo>
                <a:lnTo>
                  <a:pt x="7934036" y="508000"/>
                </a:lnTo>
                <a:lnTo>
                  <a:pt x="8128000" y="923636"/>
                </a:lnTo>
                <a:lnTo>
                  <a:pt x="8201891" y="544945"/>
                </a:lnTo>
                <a:lnTo>
                  <a:pt x="8497454" y="1089891"/>
                </a:lnTo>
                <a:lnTo>
                  <a:pt x="8682182" y="535709"/>
                </a:lnTo>
                <a:lnTo>
                  <a:pt x="8950036" y="988291"/>
                </a:lnTo>
                <a:lnTo>
                  <a:pt x="9273309" y="517236"/>
                </a:lnTo>
                <a:lnTo>
                  <a:pt x="9393382" y="877454"/>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7" name="Овал 16"/>
          <p:cNvSpPr/>
          <p:nvPr/>
        </p:nvSpPr>
        <p:spPr>
          <a:xfrm>
            <a:off x="4484254" y="5329382"/>
            <a:ext cx="175491" cy="152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9" name="Овал 18"/>
          <p:cNvSpPr/>
          <p:nvPr/>
        </p:nvSpPr>
        <p:spPr>
          <a:xfrm>
            <a:off x="11726100" y="5445992"/>
            <a:ext cx="175491" cy="152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nvGrpSpPr>
          <p:cNvPr id="18" name="Group 3"/>
          <p:cNvGrpSpPr/>
          <p:nvPr/>
        </p:nvGrpSpPr>
        <p:grpSpPr>
          <a:xfrm>
            <a:off x="17259300" y="9258300"/>
            <a:ext cx="1028700" cy="1028700"/>
            <a:chOff x="0" y="0"/>
            <a:chExt cx="270933" cy="270933"/>
          </a:xfrm>
        </p:grpSpPr>
        <p:sp>
          <p:nvSpPr>
            <p:cNvPr id="20"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21"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a:t>
            </a:r>
            <a:endParaRPr lang="en-US" sz="1400" b="1" dirty="0">
              <a:solidFill>
                <a:srgbClr val="FFFFFF"/>
              </a:solidFill>
              <a:latin typeface="Open Sans Bold"/>
              <a:ea typeface="Open Sans Bold"/>
              <a:cs typeface="Open Sans Bold"/>
              <a:sym typeface="Open Sans Bold"/>
            </a:endParaRPr>
          </a:p>
        </p:txBody>
      </p:sp>
      <p:pic>
        <p:nvPicPr>
          <p:cNvPr id="35" name="Рисунок 34"/>
          <p:cNvPicPr>
            <a:picLocks noChangeAspect="1"/>
          </p:cNvPicPr>
          <p:nvPr/>
        </p:nvPicPr>
        <p:blipFill>
          <a:blip r:embed="rId5"/>
          <a:stretch>
            <a:fillRect/>
          </a:stretch>
        </p:blipFill>
        <p:spPr>
          <a:xfrm>
            <a:off x="11368057" y="4617611"/>
            <a:ext cx="428685" cy="543001"/>
          </a:xfrm>
          <a:prstGeom prst="rect">
            <a:avLst/>
          </a:prstGeom>
        </p:spPr>
      </p:pic>
    </p:spTree>
    <p:extLst>
      <p:ext uri="{BB962C8B-B14F-4D97-AF65-F5344CB8AC3E}">
        <p14:creationId xmlns:p14="http://schemas.microsoft.com/office/powerpoint/2010/main" val="107674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1014" y="24765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1</a:t>
            </a:r>
          </a:p>
        </p:txBody>
      </p:sp>
      <p:sp>
        <p:nvSpPr>
          <p:cNvPr id="3" name="Freeform 3"/>
          <p:cNvSpPr/>
          <p:nvPr/>
        </p:nvSpPr>
        <p:spPr>
          <a:xfrm>
            <a:off x="894474" y="5445796"/>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2"/>
            <a:stretch>
              <a:fillRect/>
            </a:stretch>
          </a:blipFill>
        </p:spPr>
      </p:sp>
      <p:sp>
        <p:nvSpPr>
          <p:cNvPr id="4" name="TextBox 4"/>
          <p:cNvSpPr txBox="1"/>
          <p:nvPr/>
        </p:nvSpPr>
        <p:spPr>
          <a:xfrm>
            <a:off x="3081558" y="41529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2</a:t>
            </a:r>
          </a:p>
        </p:txBody>
      </p:sp>
      <p:grpSp>
        <p:nvGrpSpPr>
          <p:cNvPr id="5" name="Group 5"/>
          <p:cNvGrpSpPr/>
          <p:nvPr/>
        </p:nvGrpSpPr>
        <p:grpSpPr>
          <a:xfrm>
            <a:off x="2790367" y="2801744"/>
            <a:ext cx="8391567" cy="1370246"/>
            <a:chOff x="0" y="0"/>
            <a:chExt cx="3140961" cy="512883"/>
          </a:xfrm>
        </p:grpSpPr>
        <p:sp>
          <p:nvSpPr>
            <p:cNvPr id="6" name="Freeform 6"/>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7" name="TextBox 7"/>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8" name="TextBox 8"/>
          <p:cNvSpPr txBox="1"/>
          <p:nvPr/>
        </p:nvSpPr>
        <p:spPr>
          <a:xfrm>
            <a:off x="3544701" y="3130123"/>
            <a:ext cx="5022729"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DATA COLLECTION</a:t>
            </a:r>
          </a:p>
        </p:txBody>
      </p:sp>
      <p:sp>
        <p:nvSpPr>
          <p:cNvPr id="9" name="TextBox 9"/>
          <p:cNvSpPr txBox="1"/>
          <p:nvPr/>
        </p:nvSpPr>
        <p:spPr>
          <a:xfrm>
            <a:off x="3544701" y="3593749"/>
            <a:ext cx="5022729" cy="286708"/>
          </a:xfrm>
          <a:prstGeom prst="rect">
            <a:avLst/>
          </a:prstGeom>
        </p:spPr>
        <p:txBody>
          <a:bodyPr lIns="0" tIns="0" rIns="0" bIns="0" rtlCol="0" anchor="t">
            <a:spAutoFit/>
          </a:bodyPr>
          <a:lstStyle/>
          <a:p>
            <a:pPr algn="l">
              <a:lnSpc>
                <a:spcPts val="2467"/>
              </a:lnSpc>
            </a:pPr>
            <a:r>
              <a:rPr lang="en-US" sz="1749" dirty="0">
                <a:solidFill>
                  <a:srgbClr val="1F2020"/>
                </a:solidFill>
                <a:latin typeface="Open Sans"/>
                <a:ea typeface="Open Sans"/>
                <a:cs typeface="Open Sans"/>
                <a:sym typeface="Open Sans"/>
              </a:rPr>
              <a:t>Sensors, satellites, weather stations</a:t>
            </a:r>
          </a:p>
        </p:txBody>
      </p:sp>
      <p:grpSp>
        <p:nvGrpSpPr>
          <p:cNvPr id="10" name="Group 10"/>
          <p:cNvGrpSpPr/>
          <p:nvPr/>
        </p:nvGrpSpPr>
        <p:grpSpPr>
          <a:xfrm>
            <a:off x="4703277" y="4496149"/>
            <a:ext cx="8391567" cy="1370246"/>
            <a:chOff x="0" y="0"/>
            <a:chExt cx="3140961" cy="512883"/>
          </a:xfrm>
        </p:grpSpPr>
        <p:sp>
          <p:nvSpPr>
            <p:cNvPr id="11" name="Freeform 11"/>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12" name="TextBox 12"/>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13" name="TextBox 13"/>
          <p:cNvSpPr txBox="1"/>
          <p:nvPr/>
        </p:nvSpPr>
        <p:spPr>
          <a:xfrm>
            <a:off x="5460478" y="4824528"/>
            <a:ext cx="5022729"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DATA ANALYSIS</a:t>
            </a:r>
          </a:p>
        </p:txBody>
      </p:sp>
      <p:sp>
        <p:nvSpPr>
          <p:cNvPr id="14" name="TextBox 14"/>
          <p:cNvSpPr txBox="1"/>
          <p:nvPr/>
        </p:nvSpPr>
        <p:spPr>
          <a:xfrm>
            <a:off x="5460478" y="5288154"/>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AI algorithms, machine learning</a:t>
            </a:r>
          </a:p>
        </p:txBody>
      </p:sp>
      <p:sp>
        <p:nvSpPr>
          <p:cNvPr id="15" name="TextBox 15"/>
          <p:cNvSpPr txBox="1"/>
          <p:nvPr/>
        </p:nvSpPr>
        <p:spPr>
          <a:xfrm>
            <a:off x="575499" y="762319"/>
            <a:ext cx="17137003" cy="640041"/>
          </a:xfrm>
          <a:prstGeom prst="rect">
            <a:avLst/>
          </a:prstGeom>
        </p:spPr>
        <p:txBody>
          <a:bodyPr lIns="0" tIns="0" rIns="0" bIns="0" rtlCol="0" anchor="t">
            <a:spAutoFit/>
          </a:bodyPr>
          <a:lstStyle/>
          <a:p>
            <a:pPr algn="ctr">
              <a:lnSpc>
                <a:spcPts val="5080"/>
              </a:lnSpc>
            </a:pPr>
            <a:r>
              <a:rPr lang="en-US" sz="4495">
                <a:solidFill>
                  <a:srgbClr val="1F2020"/>
                </a:solidFill>
                <a:latin typeface="Anton"/>
                <a:ea typeface="Anton"/>
                <a:cs typeface="Anton"/>
                <a:sym typeface="Anton"/>
              </a:rPr>
              <a:t>MONITORING AND PREDICTING EXTREME WEATHER EVENTS</a:t>
            </a:r>
          </a:p>
        </p:txBody>
      </p:sp>
      <p:grpSp>
        <p:nvGrpSpPr>
          <p:cNvPr id="16" name="Group 16"/>
          <p:cNvGrpSpPr/>
          <p:nvPr/>
        </p:nvGrpSpPr>
        <p:grpSpPr>
          <a:xfrm>
            <a:off x="6616188" y="6190553"/>
            <a:ext cx="8391567" cy="1370246"/>
            <a:chOff x="0" y="0"/>
            <a:chExt cx="3140961" cy="512883"/>
          </a:xfrm>
        </p:grpSpPr>
        <p:sp>
          <p:nvSpPr>
            <p:cNvPr id="17" name="Freeform 17"/>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18" name="TextBox 18"/>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19" name="TextBox 19"/>
          <p:cNvSpPr txBox="1"/>
          <p:nvPr/>
        </p:nvSpPr>
        <p:spPr>
          <a:xfrm>
            <a:off x="7374874" y="6518932"/>
            <a:ext cx="5735368"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PREDICTION MODELS</a:t>
            </a:r>
          </a:p>
        </p:txBody>
      </p:sp>
      <p:sp>
        <p:nvSpPr>
          <p:cNvPr id="20" name="TextBox 20"/>
          <p:cNvSpPr txBox="1"/>
          <p:nvPr/>
        </p:nvSpPr>
        <p:spPr>
          <a:xfrm>
            <a:off x="7374874" y="6982559"/>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Forecasting, early warning systems</a:t>
            </a:r>
          </a:p>
        </p:txBody>
      </p:sp>
      <p:grpSp>
        <p:nvGrpSpPr>
          <p:cNvPr id="21" name="Group 21"/>
          <p:cNvGrpSpPr/>
          <p:nvPr/>
        </p:nvGrpSpPr>
        <p:grpSpPr>
          <a:xfrm>
            <a:off x="8529098" y="7884958"/>
            <a:ext cx="8391567" cy="1370246"/>
            <a:chOff x="0" y="0"/>
            <a:chExt cx="3140961" cy="512883"/>
          </a:xfrm>
        </p:grpSpPr>
        <p:sp>
          <p:nvSpPr>
            <p:cNvPr id="22" name="Freeform 22"/>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23" name="TextBox 23"/>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24" name="TextBox 24"/>
          <p:cNvSpPr txBox="1"/>
          <p:nvPr/>
        </p:nvSpPr>
        <p:spPr>
          <a:xfrm>
            <a:off x="9283167" y="8213337"/>
            <a:ext cx="5735368"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RESPONSE STRATEGIES</a:t>
            </a:r>
          </a:p>
        </p:txBody>
      </p:sp>
      <p:sp>
        <p:nvSpPr>
          <p:cNvPr id="25" name="TextBox 25"/>
          <p:cNvSpPr txBox="1"/>
          <p:nvPr/>
        </p:nvSpPr>
        <p:spPr>
          <a:xfrm>
            <a:off x="9283167" y="8676963"/>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Emergency preparedness, risk assessment</a:t>
            </a:r>
          </a:p>
        </p:txBody>
      </p:sp>
      <p:sp>
        <p:nvSpPr>
          <p:cNvPr id="26" name="TextBox 26"/>
          <p:cNvSpPr txBox="1"/>
          <p:nvPr/>
        </p:nvSpPr>
        <p:spPr>
          <a:xfrm>
            <a:off x="4703277" y="5853812"/>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3</a:t>
            </a:r>
          </a:p>
        </p:txBody>
      </p:sp>
      <p:sp>
        <p:nvSpPr>
          <p:cNvPr id="27" name="TextBox 27"/>
          <p:cNvSpPr txBox="1"/>
          <p:nvPr/>
        </p:nvSpPr>
        <p:spPr>
          <a:xfrm>
            <a:off x="6322646" y="75819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4</a:t>
            </a:r>
          </a:p>
        </p:txBody>
      </p:sp>
      <p:sp>
        <p:nvSpPr>
          <p:cNvPr id="28" name="TextBox 28"/>
          <p:cNvSpPr txBox="1"/>
          <p:nvPr/>
        </p:nvSpPr>
        <p:spPr>
          <a:xfrm>
            <a:off x="1367335" y="1545692"/>
            <a:ext cx="15553330" cy="504555"/>
          </a:xfrm>
          <a:prstGeom prst="rect">
            <a:avLst/>
          </a:prstGeom>
        </p:spPr>
        <p:txBody>
          <a:bodyPr lIns="0" tIns="0" rIns="0" bIns="0" rtlCol="0" anchor="t">
            <a:spAutoFit/>
          </a:bodyPr>
          <a:lstStyle/>
          <a:p>
            <a:pPr algn="ctr">
              <a:lnSpc>
                <a:spcPts val="2028"/>
              </a:lnSpc>
            </a:pPr>
            <a:r>
              <a:rPr lang="en-US" sz="1438">
                <a:solidFill>
                  <a:srgbClr val="1F2020"/>
                </a:solidFill>
                <a:latin typeface="Open Sans"/>
                <a:ea typeface="Open Sans"/>
                <a:cs typeface="Open Sans"/>
                <a:sym typeface="Open Sans"/>
              </a:rPr>
              <a:t>AI can analyze vast amounts of data from weather satellites, sensors, and historical records to better understand and predict extreme weather events, such as hurricanes, floods, and heatwaves.These predictions can help communities prepare for extreme weather, mitigate damage, and save lives.</a:t>
            </a:r>
          </a:p>
        </p:txBody>
      </p:sp>
      <p:grpSp>
        <p:nvGrpSpPr>
          <p:cNvPr id="29" name="Group 29"/>
          <p:cNvGrpSpPr/>
          <p:nvPr/>
        </p:nvGrpSpPr>
        <p:grpSpPr>
          <a:xfrm>
            <a:off x="17259300" y="9258300"/>
            <a:ext cx="1028700" cy="1028700"/>
            <a:chOff x="0" y="0"/>
            <a:chExt cx="270933" cy="270933"/>
          </a:xfrm>
        </p:grpSpPr>
        <p:sp>
          <p:nvSpPr>
            <p:cNvPr id="30" name="Freeform 3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31" name="TextBox 3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7499918" y="9638067"/>
            <a:ext cx="547464" cy="231584"/>
          </a:xfrm>
          <a:prstGeom prst="rect">
            <a:avLst/>
          </a:prstGeom>
        </p:spPr>
        <p:txBody>
          <a:bodyPr lIns="0" tIns="0" rIns="0" bIns="0" rtlCol="0" anchor="t">
            <a:spAutoFit/>
          </a:bodyPr>
          <a:lstStyle/>
          <a:p>
            <a:pPr algn="ctr">
              <a:lnSpc>
                <a:spcPts val="1935"/>
              </a:lnSpc>
              <a:spcBef>
                <a:spcPct val="0"/>
              </a:spcBef>
            </a:pPr>
            <a:r>
              <a:rPr lang="en-US" sz="1382" b="1">
                <a:solidFill>
                  <a:srgbClr val="FFFFFF"/>
                </a:solidFill>
                <a:latin typeface="Open Sans Bold"/>
                <a:ea typeface="Open Sans Bold"/>
                <a:cs typeface="Open Sans Bold"/>
                <a:sym typeface="Open Sans Bold"/>
              </a:rPr>
              <a:t>05</a:t>
            </a:r>
          </a:p>
        </p:txBody>
      </p:sp>
      <p:sp>
        <p:nvSpPr>
          <p:cNvPr id="33" name="Freeform 33"/>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300FF">
                <a:alpha val="100000"/>
              </a:srgbClr>
            </a:gs>
            <a:gs pos="100000">
              <a:srgbClr val="00068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233930" y="320379"/>
            <a:ext cx="11606384" cy="11679380"/>
          </a:xfrm>
          <a:custGeom>
            <a:avLst/>
            <a:gdLst/>
            <a:ahLst/>
            <a:cxnLst/>
            <a:rect l="l" t="t" r="r" b="b"/>
            <a:pathLst>
              <a:path w="11606384" h="11679380">
                <a:moveTo>
                  <a:pt x="0" y="0"/>
                </a:moveTo>
                <a:lnTo>
                  <a:pt x="11606384" y="0"/>
                </a:lnTo>
                <a:lnTo>
                  <a:pt x="11606384" y="11679380"/>
                </a:lnTo>
                <a:lnTo>
                  <a:pt x="0" y="11679380"/>
                </a:lnTo>
                <a:lnTo>
                  <a:pt x="0" y="0"/>
                </a:lnTo>
                <a:close/>
              </a:path>
            </a:pathLst>
          </a:custGeom>
          <a:blipFill>
            <a:blip r:embed="rId2">
              <a:alphaModFix amt="29000"/>
            </a:blip>
            <a:stretch>
              <a:fillRect l="-188" r="-188"/>
            </a:stretch>
          </a:blipFill>
        </p:spPr>
      </p:sp>
      <p:grpSp>
        <p:nvGrpSpPr>
          <p:cNvPr id="3" name="Group 3"/>
          <p:cNvGrpSpPr/>
          <p:nvPr/>
        </p:nvGrpSpPr>
        <p:grpSpPr>
          <a:xfrm>
            <a:off x="12206635" y="0"/>
            <a:ext cx="6081365" cy="10287000"/>
            <a:chOff x="0" y="0"/>
            <a:chExt cx="1601676" cy="2709333"/>
          </a:xfrm>
        </p:grpSpPr>
        <p:sp>
          <p:nvSpPr>
            <p:cNvPr id="4" name="Freeform 4"/>
            <p:cNvSpPr/>
            <p:nvPr/>
          </p:nvSpPr>
          <p:spPr>
            <a:xfrm>
              <a:off x="0" y="0"/>
              <a:ext cx="1601676" cy="2709333"/>
            </a:xfrm>
            <a:custGeom>
              <a:avLst/>
              <a:gdLst/>
              <a:ahLst/>
              <a:cxnLst/>
              <a:rect l="l" t="t" r="r" b="b"/>
              <a:pathLst>
                <a:path w="1601676" h="2709333">
                  <a:moveTo>
                    <a:pt x="0" y="0"/>
                  </a:moveTo>
                  <a:lnTo>
                    <a:pt x="1601676" y="0"/>
                  </a:lnTo>
                  <a:lnTo>
                    <a:pt x="1601676" y="2709333"/>
                  </a:lnTo>
                  <a:lnTo>
                    <a:pt x="0" y="2709333"/>
                  </a:lnTo>
                  <a:close/>
                </a:path>
              </a:pathLst>
            </a:custGeom>
            <a:solidFill>
              <a:srgbClr val="000000"/>
            </a:solidFill>
          </p:spPr>
        </p:sp>
        <p:sp>
          <p:nvSpPr>
            <p:cNvPr id="5" name="TextBox 5"/>
            <p:cNvSpPr txBox="1"/>
            <p:nvPr/>
          </p:nvSpPr>
          <p:spPr>
            <a:xfrm>
              <a:off x="0" y="-19050"/>
              <a:ext cx="1601676" cy="2728383"/>
            </a:xfrm>
            <a:prstGeom prst="rect">
              <a:avLst/>
            </a:prstGeom>
          </p:spPr>
          <p:txBody>
            <a:bodyPr lIns="50800" tIns="50800" rIns="50800" bIns="50800" rtlCol="0" anchor="ctr"/>
            <a:lstStyle/>
            <a:p>
              <a:pPr algn="ctr">
                <a:lnSpc>
                  <a:spcPts val="2067"/>
                </a:lnSpc>
              </a:pPr>
              <a:endParaRPr/>
            </a:p>
          </p:txBody>
        </p:sp>
      </p:grpSp>
      <p:sp>
        <p:nvSpPr>
          <p:cNvPr id="6" name="TextBox 6"/>
          <p:cNvSpPr txBox="1"/>
          <p:nvPr/>
        </p:nvSpPr>
        <p:spPr>
          <a:xfrm>
            <a:off x="1547568" y="1558702"/>
            <a:ext cx="8860193" cy="2762024"/>
          </a:xfrm>
          <a:prstGeom prst="rect">
            <a:avLst/>
          </a:prstGeom>
        </p:spPr>
        <p:txBody>
          <a:bodyPr lIns="0" tIns="0" rIns="0" bIns="0" rtlCol="0" anchor="t">
            <a:spAutoFit/>
          </a:bodyPr>
          <a:lstStyle/>
          <a:p>
            <a:pPr algn="l">
              <a:lnSpc>
                <a:spcPts val="7235"/>
              </a:lnSpc>
            </a:pPr>
            <a:r>
              <a:rPr lang="en-US" sz="6403" dirty="0">
                <a:solidFill>
                  <a:srgbClr val="FFFFFF"/>
                </a:solidFill>
                <a:latin typeface="Anton"/>
                <a:ea typeface="Anton"/>
                <a:cs typeface="Anton"/>
                <a:sym typeface="Anton"/>
              </a:rPr>
              <a:t>Empowering Citizen Science and Environmental Monitoring</a:t>
            </a:r>
          </a:p>
        </p:txBody>
      </p:sp>
      <p:sp>
        <p:nvSpPr>
          <p:cNvPr id="7" name="TextBox 7"/>
          <p:cNvSpPr txBox="1"/>
          <p:nvPr/>
        </p:nvSpPr>
        <p:spPr>
          <a:xfrm>
            <a:off x="12185727" y="-211621"/>
            <a:ext cx="6521991" cy="6371690"/>
          </a:xfrm>
          <a:prstGeom prst="rect">
            <a:avLst/>
          </a:prstGeom>
        </p:spPr>
        <p:txBody>
          <a:bodyPr lIns="0" tIns="0" rIns="0" bIns="0" rtlCol="0" anchor="t">
            <a:spAutoFit/>
          </a:bodyPr>
          <a:lstStyle/>
          <a:p>
            <a:pPr algn="l">
              <a:lnSpc>
                <a:spcPts val="49444"/>
              </a:lnSpc>
            </a:pPr>
            <a:r>
              <a:rPr lang="en-US" sz="43755" b="1" dirty="0">
                <a:solidFill>
                  <a:srgbClr val="CB6CE6"/>
                </a:solidFill>
                <a:latin typeface="IBM Plex Sans Bold"/>
                <a:ea typeface="IBM Plex Sans Bold"/>
                <a:cs typeface="IBM Plex Sans Bold"/>
                <a:sym typeface="IBM Plex Sans Bold"/>
              </a:rPr>
              <a:t>AI</a:t>
            </a:r>
          </a:p>
        </p:txBody>
      </p:sp>
      <p:sp>
        <p:nvSpPr>
          <p:cNvPr id="8" name="TextBox 8"/>
          <p:cNvSpPr txBox="1"/>
          <p:nvPr/>
        </p:nvSpPr>
        <p:spPr>
          <a:xfrm>
            <a:off x="1547568" y="6435211"/>
            <a:ext cx="2981109"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Citizen Engagement</a:t>
            </a:r>
          </a:p>
        </p:txBody>
      </p:sp>
      <p:sp>
        <p:nvSpPr>
          <p:cNvPr id="9" name="TextBox 9"/>
          <p:cNvSpPr txBox="1"/>
          <p:nvPr/>
        </p:nvSpPr>
        <p:spPr>
          <a:xfrm>
            <a:off x="13908543"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Environmental Awareness</a:t>
            </a:r>
          </a:p>
        </p:txBody>
      </p:sp>
      <p:sp>
        <p:nvSpPr>
          <p:cNvPr id="10" name="TextBox 10"/>
          <p:cNvSpPr txBox="1"/>
          <p:nvPr/>
        </p:nvSpPr>
        <p:spPr>
          <a:xfrm>
            <a:off x="5803018"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Data Analysis and Insights</a:t>
            </a:r>
          </a:p>
        </p:txBody>
      </p:sp>
      <p:sp>
        <p:nvSpPr>
          <p:cNvPr id="11" name="TextBox 11"/>
          <p:cNvSpPr txBox="1"/>
          <p:nvPr/>
        </p:nvSpPr>
        <p:spPr>
          <a:xfrm>
            <a:off x="1547568" y="7554759"/>
            <a:ext cx="3557992"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Citizen science initiatives allow individuals to actively contribute to environmental monitoring and research. Data gathered from diverse sources enhances our understanding of environmental changes.</a:t>
            </a:r>
          </a:p>
        </p:txBody>
      </p:sp>
      <p:sp>
        <p:nvSpPr>
          <p:cNvPr id="12" name="TextBox 12"/>
          <p:cNvSpPr txBox="1"/>
          <p:nvPr/>
        </p:nvSpPr>
        <p:spPr>
          <a:xfrm>
            <a:off x="13908543" y="7554759"/>
            <a:ext cx="3350757"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Citizen science initiatives raise awareness about environmental issues, promote responsible practices, and empower communities to become stewards of their surroundings.</a:t>
            </a:r>
          </a:p>
        </p:txBody>
      </p:sp>
      <p:sp>
        <p:nvSpPr>
          <p:cNvPr id="13" name="TextBox 13"/>
          <p:cNvSpPr txBox="1"/>
          <p:nvPr/>
        </p:nvSpPr>
        <p:spPr>
          <a:xfrm>
            <a:off x="5803018" y="7554759"/>
            <a:ext cx="3508617"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algorithms can analyze citizen- collected data to identify patterns, trends, and anomalies, providing valuable insights for environmental decision-making.</a:t>
            </a:r>
          </a:p>
        </p:txBody>
      </p:sp>
      <p:sp>
        <p:nvSpPr>
          <p:cNvPr id="14" name="TextBox 14"/>
          <p:cNvSpPr txBox="1"/>
          <p:nvPr/>
        </p:nvSpPr>
        <p:spPr>
          <a:xfrm>
            <a:off x="10058468"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Mobile Apps and Platforms</a:t>
            </a:r>
          </a:p>
        </p:txBody>
      </p:sp>
      <p:sp>
        <p:nvSpPr>
          <p:cNvPr id="15" name="TextBox 15"/>
          <p:cNvSpPr txBox="1"/>
          <p:nvPr/>
        </p:nvSpPr>
        <p:spPr>
          <a:xfrm>
            <a:off x="10058468" y="7554759"/>
            <a:ext cx="3372859" cy="1532830"/>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User-friendly mobile applications and online platforms provide accessible tools for citizens to record observations, share data, and participate in environmental monitoring projects.</a:t>
            </a:r>
          </a:p>
        </p:txBody>
      </p:sp>
      <p:grpSp>
        <p:nvGrpSpPr>
          <p:cNvPr id="16" name="Group 16"/>
          <p:cNvGrpSpPr/>
          <p:nvPr/>
        </p:nvGrpSpPr>
        <p:grpSpPr>
          <a:xfrm>
            <a:off x="17259300" y="925830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499918" y="9638067"/>
            <a:ext cx="547464" cy="231584"/>
          </a:xfrm>
          <a:prstGeom prst="rect">
            <a:avLst/>
          </a:prstGeom>
        </p:spPr>
        <p:txBody>
          <a:bodyPr lIns="0" tIns="0" rIns="0" bIns="0" rtlCol="0" anchor="t">
            <a:spAutoFit/>
          </a:bodyPr>
          <a:lstStyle/>
          <a:p>
            <a:pPr algn="ctr">
              <a:lnSpc>
                <a:spcPts val="1935"/>
              </a:lnSpc>
              <a:spcBef>
                <a:spcPct val="0"/>
              </a:spcBef>
            </a:pPr>
            <a:r>
              <a:rPr lang="en-US" sz="1382" b="1">
                <a:solidFill>
                  <a:srgbClr val="FFFFFF"/>
                </a:solidFill>
                <a:latin typeface="Open Sans Bold"/>
                <a:ea typeface="Open Sans Bold"/>
                <a:cs typeface="Open Sans Bold"/>
                <a:sym typeface="Open Sans Bold"/>
              </a:rPr>
              <a:t>05</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06</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2532909" y="1031011"/>
            <a:ext cx="4726391" cy="8227289"/>
            <a:chOff x="0" y="0"/>
            <a:chExt cx="6301855" cy="10969719"/>
          </a:xfrm>
        </p:grpSpPr>
        <p:pic>
          <p:nvPicPr>
            <p:cNvPr id="9" name="Picture 9"/>
            <p:cNvPicPr>
              <a:picLocks noChangeAspect="1"/>
            </p:cNvPicPr>
            <p:nvPr/>
          </p:nvPicPr>
          <p:blipFill>
            <a:blip r:embed="rId3"/>
            <a:srcRect l="36607" r="25117"/>
            <a:stretch>
              <a:fillRect/>
            </a:stretch>
          </p:blipFill>
          <p:spPr>
            <a:xfrm>
              <a:off x="0" y="0"/>
              <a:ext cx="6301855" cy="10969719"/>
            </a:xfrm>
            <a:prstGeom prst="rect">
              <a:avLst/>
            </a:prstGeom>
          </p:spPr>
        </p:pic>
      </p:grpSp>
      <p:sp>
        <p:nvSpPr>
          <p:cNvPr id="10" name="Freeform 10"/>
          <p:cNvSpPr/>
          <p:nvPr/>
        </p:nvSpPr>
        <p:spPr>
          <a:xfrm>
            <a:off x="1547671" y="1565078"/>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11" name="TextBox 11"/>
          <p:cNvSpPr txBox="1"/>
          <p:nvPr/>
        </p:nvSpPr>
        <p:spPr>
          <a:xfrm>
            <a:off x="2083158" y="2005362"/>
            <a:ext cx="4899004" cy="927586"/>
          </a:xfrm>
          <a:prstGeom prst="rect">
            <a:avLst/>
          </a:prstGeom>
        </p:spPr>
        <p:txBody>
          <a:bodyPr lIns="0" tIns="0" rIns="0" bIns="0" rtlCol="0" anchor="t">
            <a:spAutoFit/>
          </a:bodyPr>
          <a:lstStyle/>
          <a:p>
            <a:pPr algn="l">
              <a:lnSpc>
                <a:spcPts val="7320"/>
              </a:lnSpc>
            </a:pPr>
            <a:r>
              <a:rPr lang="en-US" sz="6000" dirty="0">
                <a:solidFill>
                  <a:srgbClr val="1F2020"/>
                </a:solidFill>
                <a:latin typeface="Anton"/>
                <a:ea typeface="Anton"/>
                <a:cs typeface="Anton"/>
                <a:sym typeface="Anton"/>
              </a:rPr>
              <a:t>Our Mission</a:t>
            </a:r>
          </a:p>
        </p:txBody>
      </p:sp>
      <p:grpSp>
        <p:nvGrpSpPr>
          <p:cNvPr id="12" name="Group 12"/>
          <p:cNvGrpSpPr/>
          <p:nvPr/>
        </p:nvGrpSpPr>
        <p:grpSpPr>
          <a:xfrm>
            <a:off x="2083158" y="3797802"/>
            <a:ext cx="677751" cy="677751"/>
            <a:chOff x="0" y="0"/>
            <a:chExt cx="178502" cy="178502"/>
          </a:xfrm>
        </p:grpSpPr>
        <p:sp>
          <p:nvSpPr>
            <p:cNvPr id="13" name="Freeform 1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4" name="TextBox 1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080278" y="4135027"/>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16" name="TextBox 16"/>
          <p:cNvSpPr txBox="1"/>
          <p:nvPr/>
        </p:nvSpPr>
        <p:spPr>
          <a:xfrm>
            <a:off x="2173978" y="39738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7" name="TextBox 17"/>
          <p:cNvSpPr txBox="1"/>
          <p:nvPr/>
        </p:nvSpPr>
        <p:spPr>
          <a:xfrm>
            <a:off x="3080278" y="3769227"/>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grpSp>
        <p:nvGrpSpPr>
          <p:cNvPr id="18" name="Group 18"/>
          <p:cNvGrpSpPr/>
          <p:nvPr/>
        </p:nvGrpSpPr>
        <p:grpSpPr>
          <a:xfrm>
            <a:off x="7169921" y="3797802"/>
            <a:ext cx="677751" cy="677751"/>
            <a:chOff x="0" y="0"/>
            <a:chExt cx="178502" cy="178502"/>
          </a:xfrm>
        </p:grpSpPr>
        <p:sp>
          <p:nvSpPr>
            <p:cNvPr id="19" name="Freeform 19"/>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0" name="TextBox 20"/>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8167041" y="4135027"/>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22" name="TextBox 22"/>
          <p:cNvSpPr txBox="1"/>
          <p:nvPr/>
        </p:nvSpPr>
        <p:spPr>
          <a:xfrm>
            <a:off x="7260741" y="39738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3" name="TextBox 23"/>
          <p:cNvSpPr txBox="1"/>
          <p:nvPr/>
        </p:nvSpPr>
        <p:spPr>
          <a:xfrm>
            <a:off x="8167041" y="3769227"/>
            <a:ext cx="2012018" cy="240591"/>
          </a:xfrm>
          <a:prstGeom prst="rect">
            <a:avLst/>
          </a:prstGeom>
        </p:spPr>
        <p:txBody>
          <a:bodyPr lIns="0" tIns="0" rIns="0" bIns="0" rtlCol="0" anchor="t">
            <a:spAutoFit/>
          </a:bodyPr>
          <a:lstStyle/>
          <a:p>
            <a:pPr algn="l">
              <a:lnSpc>
                <a:spcPts val="1960"/>
              </a:lnSpc>
              <a:spcBef>
                <a:spcPct val="0"/>
              </a:spcBef>
            </a:pPr>
            <a:r>
              <a:rPr lang="en-US" sz="1400" b="1" dirty="0">
                <a:solidFill>
                  <a:srgbClr val="E300FF"/>
                </a:solidFill>
                <a:latin typeface="Open Sans Bold"/>
                <a:ea typeface="Open Sans Bold"/>
                <a:cs typeface="Open Sans Bold"/>
                <a:sym typeface="Open Sans Bold"/>
              </a:rPr>
              <a:t>Mission</a:t>
            </a:r>
          </a:p>
        </p:txBody>
      </p:sp>
      <p:grpSp>
        <p:nvGrpSpPr>
          <p:cNvPr id="24" name="Group 24"/>
          <p:cNvGrpSpPr/>
          <p:nvPr/>
        </p:nvGrpSpPr>
        <p:grpSpPr>
          <a:xfrm>
            <a:off x="2083158" y="6456180"/>
            <a:ext cx="677751" cy="677751"/>
            <a:chOff x="0" y="0"/>
            <a:chExt cx="178502" cy="178502"/>
          </a:xfrm>
        </p:grpSpPr>
        <p:sp>
          <p:nvSpPr>
            <p:cNvPr id="25" name="Freeform 2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6" name="TextBox 2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80278" y="6793405"/>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28" name="TextBox 28"/>
          <p:cNvSpPr txBox="1"/>
          <p:nvPr/>
        </p:nvSpPr>
        <p:spPr>
          <a:xfrm>
            <a:off x="2173978" y="66321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9" name="TextBox 29"/>
          <p:cNvSpPr txBox="1"/>
          <p:nvPr/>
        </p:nvSpPr>
        <p:spPr>
          <a:xfrm>
            <a:off x="3080278" y="642760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grpSp>
        <p:nvGrpSpPr>
          <p:cNvPr id="30" name="Group 30"/>
          <p:cNvGrpSpPr/>
          <p:nvPr/>
        </p:nvGrpSpPr>
        <p:grpSpPr>
          <a:xfrm>
            <a:off x="7169921" y="6456180"/>
            <a:ext cx="677751" cy="677751"/>
            <a:chOff x="0" y="0"/>
            <a:chExt cx="178502" cy="178502"/>
          </a:xfrm>
        </p:grpSpPr>
        <p:sp>
          <p:nvSpPr>
            <p:cNvPr id="31" name="Freeform 31"/>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32" name="TextBox 32"/>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167041" y="6793405"/>
            <a:ext cx="3106811" cy="1454378"/>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a:t>
            </a:r>
          </a:p>
        </p:txBody>
      </p:sp>
      <p:sp>
        <p:nvSpPr>
          <p:cNvPr id="34" name="TextBox 34"/>
          <p:cNvSpPr txBox="1"/>
          <p:nvPr/>
        </p:nvSpPr>
        <p:spPr>
          <a:xfrm>
            <a:off x="7260741" y="66321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5" name="TextBox 35"/>
          <p:cNvSpPr txBox="1"/>
          <p:nvPr/>
        </p:nvSpPr>
        <p:spPr>
          <a:xfrm>
            <a:off x="8167041" y="642760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sp>
        <p:nvSpPr>
          <p:cNvPr id="36" name="TextBox 3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07</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grpSp>
        <p:nvGrpSpPr>
          <p:cNvPr id="7" name="Group 7"/>
          <p:cNvGrpSpPr/>
          <p:nvPr/>
        </p:nvGrpSpPr>
        <p:grpSpPr>
          <a:xfrm>
            <a:off x="1028700" y="5143500"/>
            <a:ext cx="4045544" cy="4045544"/>
            <a:chOff x="0" y="0"/>
            <a:chExt cx="5394058" cy="5394058"/>
          </a:xfrm>
        </p:grpSpPr>
        <p:pic>
          <p:nvPicPr>
            <p:cNvPr id="8" name="Picture 8"/>
            <p:cNvPicPr>
              <a:picLocks noChangeAspect="1"/>
            </p:cNvPicPr>
            <p:nvPr/>
          </p:nvPicPr>
          <p:blipFill>
            <a:blip r:embed="rId3"/>
            <a:srcRect t="57496" r="36244"/>
            <a:stretch>
              <a:fillRect/>
            </a:stretch>
          </p:blipFill>
          <p:spPr>
            <a:xfrm>
              <a:off x="0" y="0"/>
              <a:ext cx="5394058" cy="5394058"/>
            </a:xfrm>
            <a:prstGeom prst="rect">
              <a:avLst/>
            </a:prstGeom>
          </p:spPr>
        </p:pic>
      </p:grpSp>
      <p:grpSp>
        <p:nvGrpSpPr>
          <p:cNvPr id="9" name="Group 9"/>
          <p:cNvGrpSpPr/>
          <p:nvPr/>
        </p:nvGrpSpPr>
        <p:grpSpPr>
          <a:xfrm>
            <a:off x="5336510" y="5143500"/>
            <a:ext cx="4045544" cy="4045544"/>
            <a:chOff x="0" y="0"/>
            <a:chExt cx="5394058" cy="5394058"/>
          </a:xfrm>
        </p:grpSpPr>
        <p:pic>
          <p:nvPicPr>
            <p:cNvPr id="10" name="Picture 10"/>
            <p:cNvPicPr>
              <a:picLocks noChangeAspect="1"/>
            </p:cNvPicPr>
            <p:nvPr/>
          </p:nvPicPr>
          <p:blipFill>
            <a:blip r:embed="rId4"/>
            <a:srcRect t="16666" b="16666"/>
            <a:stretch>
              <a:fillRect/>
            </a:stretch>
          </p:blipFill>
          <p:spPr>
            <a:xfrm>
              <a:off x="0" y="0"/>
              <a:ext cx="5394058" cy="5394058"/>
            </a:xfrm>
            <a:prstGeom prst="rect">
              <a:avLst/>
            </a:prstGeom>
          </p:spPr>
        </p:pic>
      </p:grpSp>
      <p:grpSp>
        <p:nvGrpSpPr>
          <p:cNvPr id="11" name="Group 11"/>
          <p:cNvGrpSpPr/>
          <p:nvPr/>
        </p:nvGrpSpPr>
        <p:grpSpPr>
          <a:xfrm>
            <a:off x="9382054" y="1097956"/>
            <a:ext cx="8905946" cy="4045544"/>
            <a:chOff x="0" y="0"/>
            <a:chExt cx="11874595" cy="5394058"/>
          </a:xfrm>
        </p:grpSpPr>
        <p:pic>
          <p:nvPicPr>
            <p:cNvPr id="12" name="Picture 12"/>
            <p:cNvPicPr>
              <a:picLocks noChangeAspect="1"/>
            </p:cNvPicPr>
            <p:nvPr/>
          </p:nvPicPr>
          <p:blipFill>
            <a:blip r:embed="rId5"/>
            <a:srcRect l="18775" t="25178" b="19442"/>
            <a:stretch>
              <a:fillRect/>
            </a:stretch>
          </p:blipFill>
          <p:spPr>
            <a:xfrm>
              <a:off x="0" y="0"/>
              <a:ext cx="11874595" cy="5394058"/>
            </a:xfrm>
            <a:prstGeom prst="rect">
              <a:avLst/>
            </a:prstGeom>
          </p:spPr>
        </p:pic>
      </p:grpSp>
      <p:sp>
        <p:nvSpPr>
          <p:cNvPr id="13" name="Freeform 13"/>
          <p:cNvSpPr/>
          <p:nvPr/>
        </p:nvSpPr>
        <p:spPr>
          <a:xfrm>
            <a:off x="1547671" y="1565078"/>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14" name="TextBox 14"/>
          <p:cNvSpPr txBox="1"/>
          <p:nvPr/>
        </p:nvSpPr>
        <p:spPr>
          <a:xfrm>
            <a:off x="2083158" y="2005362"/>
            <a:ext cx="4899004"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Portfolio</a:t>
            </a:r>
          </a:p>
        </p:txBody>
      </p:sp>
      <p:sp>
        <p:nvSpPr>
          <p:cNvPr id="15" name="TextBox 15"/>
          <p:cNvSpPr txBox="1"/>
          <p:nvPr/>
        </p:nvSpPr>
        <p:spPr>
          <a:xfrm>
            <a:off x="2083158" y="3510911"/>
            <a:ext cx="6058121" cy="616773"/>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6" name="TextBox 16"/>
          <p:cNvSpPr txBox="1"/>
          <p:nvPr/>
        </p:nvSpPr>
        <p:spPr>
          <a:xfrm>
            <a:off x="10507477" y="6143788"/>
            <a:ext cx="5615504"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id="17" name="TextBox 17"/>
          <p:cNvSpPr txBox="1"/>
          <p:nvPr/>
        </p:nvSpPr>
        <p:spPr>
          <a:xfrm>
            <a:off x="10507477" y="7702420"/>
            <a:ext cx="5615504"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id="18" name="TextBox 18"/>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74161"/>
            <a:ext cx="8340864" cy="2604280"/>
            <a:chOff x="0" y="0"/>
            <a:chExt cx="1701436" cy="531242"/>
          </a:xfrm>
        </p:grpSpPr>
        <p:sp>
          <p:nvSpPr>
            <p:cNvPr id="3" name="Freeform 3"/>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2">
                <a:alphaModFix amt="65000"/>
              </a:blip>
              <a:stretch>
                <a:fillRect t="-56691" b="-56691"/>
              </a:stretch>
            </a:blipFill>
          </p:spPr>
        </p:sp>
      </p:grpSp>
      <p:grpSp>
        <p:nvGrpSpPr>
          <p:cNvPr id="4" name="Group 4"/>
          <p:cNvGrpSpPr/>
          <p:nvPr/>
        </p:nvGrpSpPr>
        <p:grpSpPr>
          <a:xfrm>
            <a:off x="0" y="5078440"/>
            <a:ext cx="8340864" cy="2604280"/>
            <a:chOff x="0" y="0"/>
            <a:chExt cx="1701436" cy="531242"/>
          </a:xfrm>
        </p:grpSpPr>
        <p:sp>
          <p:nvSpPr>
            <p:cNvPr id="5" name="Freeform 5"/>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3">
                <a:alphaModFix amt="65000"/>
              </a:blip>
              <a:stretch>
                <a:fillRect t="-56091" b="-56091"/>
              </a:stretch>
            </a:blipFill>
          </p:spPr>
        </p:sp>
      </p:grpSp>
      <p:grpSp>
        <p:nvGrpSpPr>
          <p:cNvPr id="6" name="Group 6"/>
          <p:cNvGrpSpPr/>
          <p:nvPr/>
        </p:nvGrpSpPr>
        <p:grpSpPr>
          <a:xfrm>
            <a:off x="8340864" y="5078440"/>
            <a:ext cx="8340718" cy="2604280"/>
            <a:chOff x="0" y="0"/>
            <a:chExt cx="2892391" cy="903111"/>
          </a:xfrm>
        </p:grpSpPr>
        <p:sp>
          <p:nvSpPr>
            <p:cNvPr id="7" name="Freeform 7"/>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a:ln cap="sq">
              <a:noFill/>
              <a:prstDash val="solid"/>
              <a:miter/>
            </a:ln>
          </p:spPr>
        </p:sp>
        <p:sp>
          <p:nvSpPr>
            <p:cNvPr id="8" name="TextBox 8"/>
            <p:cNvSpPr txBox="1"/>
            <p:nvPr/>
          </p:nvSpPr>
          <p:spPr>
            <a:xfrm>
              <a:off x="0" y="-28575"/>
              <a:ext cx="2892391" cy="931686"/>
            </a:xfrm>
            <a:prstGeom prst="rect">
              <a:avLst/>
            </a:prstGeom>
          </p:spPr>
          <p:txBody>
            <a:bodyPr lIns="50800" tIns="50800" rIns="50800" bIns="50800" rtlCol="0" anchor="ctr"/>
            <a:lstStyle/>
            <a:p>
              <a:pPr marL="0" lvl="0" indent="0" algn="ctr">
                <a:lnSpc>
                  <a:spcPts val="2067"/>
                </a:lnSpc>
                <a:spcBef>
                  <a:spcPct val="0"/>
                </a:spcBef>
              </a:pPr>
              <a:endParaRPr/>
            </a:p>
          </p:txBody>
        </p:sp>
      </p:grpSp>
      <p:grpSp>
        <p:nvGrpSpPr>
          <p:cNvPr id="9" name="Group 9"/>
          <p:cNvGrpSpPr/>
          <p:nvPr/>
        </p:nvGrpSpPr>
        <p:grpSpPr>
          <a:xfrm>
            <a:off x="8340864" y="7682720"/>
            <a:ext cx="8340718" cy="2604280"/>
            <a:chOff x="0" y="0"/>
            <a:chExt cx="2892391" cy="903111"/>
          </a:xfrm>
        </p:grpSpPr>
        <p:sp>
          <p:nvSpPr>
            <p:cNvPr id="10" name="Freeform 10"/>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a:ln cap="sq">
              <a:noFill/>
              <a:prstDash val="solid"/>
              <a:miter/>
            </a:ln>
          </p:spPr>
        </p:sp>
        <p:sp>
          <p:nvSpPr>
            <p:cNvPr id="11" name="TextBox 11"/>
            <p:cNvSpPr txBox="1"/>
            <p:nvPr/>
          </p:nvSpPr>
          <p:spPr>
            <a:xfrm>
              <a:off x="0" y="-28575"/>
              <a:ext cx="2892391" cy="931686"/>
            </a:xfrm>
            <a:prstGeom prst="rect">
              <a:avLst/>
            </a:prstGeom>
          </p:spPr>
          <p:txBody>
            <a:bodyPr lIns="50800" tIns="50800" rIns="50800" bIns="50800" rtlCol="0" anchor="ctr"/>
            <a:lstStyle/>
            <a:p>
              <a:pPr marL="0" lvl="0" indent="0" algn="ctr">
                <a:lnSpc>
                  <a:spcPts val="2067"/>
                </a:lnSpc>
                <a:spcBef>
                  <a:spcPct val="0"/>
                </a:spcBef>
              </a:pPr>
              <a:endParaRPr/>
            </a:p>
          </p:txBody>
        </p:sp>
      </p:grpSp>
      <p:grpSp>
        <p:nvGrpSpPr>
          <p:cNvPr id="12" name="Group 12"/>
          <p:cNvGrpSpPr/>
          <p:nvPr/>
        </p:nvGrpSpPr>
        <p:grpSpPr>
          <a:xfrm>
            <a:off x="8340864" y="2474161"/>
            <a:ext cx="8340718" cy="2604280"/>
            <a:chOff x="0" y="0"/>
            <a:chExt cx="2892391" cy="903111"/>
          </a:xfrm>
        </p:grpSpPr>
        <p:sp>
          <p:nvSpPr>
            <p:cNvPr id="13" name="Freeform 13"/>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p:spPr>
        </p:sp>
        <p:sp>
          <p:nvSpPr>
            <p:cNvPr id="14" name="TextBox 14"/>
            <p:cNvSpPr txBox="1"/>
            <p:nvPr/>
          </p:nvSpPr>
          <p:spPr>
            <a:xfrm>
              <a:off x="0" y="-28575"/>
              <a:ext cx="2892391" cy="931686"/>
            </a:xfrm>
            <a:prstGeom prst="rect">
              <a:avLst/>
            </a:prstGeom>
          </p:spPr>
          <p:txBody>
            <a:bodyPr lIns="50800" tIns="50800" rIns="50800" bIns="50800" rtlCol="0" anchor="ctr"/>
            <a:lstStyle/>
            <a:p>
              <a:pPr algn="ctr">
                <a:lnSpc>
                  <a:spcPts val="2067"/>
                </a:lnSpc>
              </a:pPr>
              <a:endParaRPr/>
            </a:p>
          </p:txBody>
        </p:sp>
      </p:grpSp>
      <p:sp>
        <p:nvSpPr>
          <p:cNvPr id="15" name="TextBox 15"/>
          <p:cNvSpPr txBox="1"/>
          <p:nvPr/>
        </p:nvSpPr>
        <p:spPr>
          <a:xfrm>
            <a:off x="9144000" y="3179457"/>
            <a:ext cx="4992293" cy="310755"/>
          </a:xfrm>
          <a:prstGeom prst="rect">
            <a:avLst/>
          </a:prstGeom>
        </p:spPr>
        <p:txBody>
          <a:bodyPr lIns="0" tIns="0" rIns="0" bIns="0" rtlCol="0" anchor="t">
            <a:spAutoFit/>
          </a:bodyPr>
          <a:lstStyle/>
          <a:p>
            <a:pPr marL="0" lvl="0" indent="0" algn="l">
              <a:lnSpc>
                <a:spcPts val="2577"/>
              </a:lnSpc>
            </a:pPr>
            <a:r>
              <a:rPr lang="en-US" sz="2062" b="1">
                <a:solidFill>
                  <a:srgbClr val="000000"/>
                </a:solidFill>
                <a:latin typeface="Open Sans Bold"/>
                <a:ea typeface="Open Sans Bold"/>
                <a:cs typeface="Open Sans Bold"/>
                <a:sym typeface="Open Sans Bold"/>
              </a:rPr>
              <a:t>AI-POWERED BUILDING MANAGEMENT</a:t>
            </a:r>
          </a:p>
        </p:txBody>
      </p:sp>
      <p:sp>
        <p:nvSpPr>
          <p:cNvPr id="16" name="TextBox 16"/>
          <p:cNvSpPr txBox="1"/>
          <p:nvPr/>
        </p:nvSpPr>
        <p:spPr>
          <a:xfrm>
            <a:off x="9144000" y="5749370"/>
            <a:ext cx="4992293" cy="329469"/>
          </a:xfrm>
          <a:prstGeom prst="rect">
            <a:avLst/>
          </a:prstGeom>
        </p:spPr>
        <p:txBody>
          <a:bodyPr lIns="0" tIns="0" rIns="0" bIns="0" rtlCol="0" anchor="t">
            <a:spAutoFit/>
          </a:bodyPr>
          <a:lstStyle/>
          <a:p>
            <a:pPr marL="0" lvl="0" indent="0" algn="l">
              <a:lnSpc>
                <a:spcPts val="2643"/>
              </a:lnSpc>
            </a:pPr>
            <a:r>
              <a:rPr lang="en-US" sz="2115" b="1">
                <a:solidFill>
                  <a:srgbClr val="000000"/>
                </a:solidFill>
                <a:latin typeface="Open Sans Bold"/>
                <a:ea typeface="Open Sans Bold"/>
                <a:cs typeface="Open Sans Bold"/>
                <a:sym typeface="Open Sans Bold"/>
              </a:rPr>
              <a:t>PREDICTIVE MAINTENANCE</a:t>
            </a:r>
          </a:p>
        </p:txBody>
      </p:sp>
      <p:sp>
        <p:nvSpPr>
          <p:cNvPr id="17" name="TextBox 17"/>
          <p:cNvSpPr txBox="1"/>
          <p:nvPr/>
        </p:nvSpPr>
        <p:spPr>
          <a:xfrm>
            <a:off x="6048150" y="2290579"/>
            <a:ext cx="2292714" cy="3607011"/>
          </a:xfrm>
          <a:prstGeom prst="rect">
            <a:avLst/>
          </a:prstGeom>
        </p:spPr>
        <p:txBody>
          <a:bodyPr lIns="0" tIns="0" rIns="0" bIns="0" rtlCol="0" anchor="t">
            <a:spAutoFit/>
          </a:bodyPr>
          <a:lstStyle/>
          <a:p>
            <a:pPr marL="0" lvl="0" indent="0" algn="l">
              <a:lnSpc>
                <a:spcPts val="28708"/>
              </a:lnSpc>
            </a:pPr>
            <a:r>
              <a:rPr lang="en-US" sz="22966" dirty="0">
                <a:solidFill>
                  <a:srgbClr val="FFFFFF"/>
                </a:solidFill>
                <a:latin typeface="Anton"/>
                <a:ea typeface="Anton"/>
                <a:cs typeface="Anton"/>
                <a:sym typeface="Anton"/>
              </a:rPr>
              <a:t>1</a:t>
            </a:r>
          </a:p>
        </p:txBody>
      </p:sp>
      <p:sp>
        <p:nvSpPr>
          <p:cNvPr id="18" name="TextBox 18"/>
          <p:cNvSpPr txBox="1"/>
          <p:nvPr/>
        </p:nvSpPr>
        <p:spPr>
          <a:xfrm>
            <a:off x="6048150" y="4881494"/>
            <a:ext cx="2292714" cy="3652790"/>
          </a:xfrm>
          <a:prstGeom prst="rect">
            <a:avLst/>
          </a:prstGeom>
        </p:spPr>
        <p:txBody>
          <a:bodyPr lIns="0" tIns="0" rIns="0" bIns="0" rtlCol="0" anchor="t">
            <a:spAutoFit/>
          </a:bodyPr>
          <a:lstStyle/>
          <a:p>
            <a:pPr marL="0" lvl="0" indent="0" algn="l">
              <a:lnSpc>
                <a:spcPts val="29071"/>
              </a:lnSpc>
            </a:pPr>
            <a:r>
              <a:rPr lang="en-US" sz="23257" dirty="0">
                <a:solidFill>
                  <a:srgbClr val="FFFFFF"/>
                </a:solidFill>
                <a:latin typeface="Anton"/>
                <a:ea typeface="Anton"/>
                <a:cs typeface="Anton"/>
                <a:sym typeface="Anton"/>
              </a:rPr>
              <a:t>2</a:t>
            </a:r>
          </a:p>
        </p:txBody>
      </p:sp>
      <p:sp>
        <p:nvSpPr>
          <p:cNvPr id="19" name="TextBox 19"/>
          <p:cNvSpPr txBox="1"/>
          <p:nvPr/>
        </p:nvSpPr>
        <p:spPr>
          <a:xfrm>
            <a:off x="9144000" y="3661582"/>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Intelligent systems can optimize heating, cooling, and lighting based on real-time data, reducing energy consumption in buildings.</a:t>
            </a:r>
          </a:p>
        </p:txBody>
      </p:sp>
      <p:sp>
        <p:nvSpPr>
          <p:cNvPr id="20" name="TextBox 20"/>
          <p:cNvSpPr txBox="1"/>
          <p:nvPr/>
        </p:nvSpPr>
        <p:spPr>
          <a:xfrm>
            <a:off x="9144000" y="6241021"/>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AI can analyze sensor data from renewable energy systems to predict potential failures, enabling proactive maintenance and minimizing downtime.</a:t>
            </a:r>
          </a:p>
        </p:txBody>
      </p:sp>
      <p:sp>
        <p:nvSpPr>
          <p:cNvPr id="21" name="TextBox 21"/>
          <p:cNvSpPr txBox="1"/>
          <p:nvPr/>
        </p:nvSpPr>
        <p:spPr>
          <a:xfrm>
            <a:off x="575499" y="916707"/>
            <a:ext cx="17137003" cy="669122"/>
          </a:xfrm>
          <a:prstGeom prst="rect">
            <a:avLst/>
          </a:prstGeom>
        </p:spPr>
        <p:txBody>
          <a:bodyPr lIns="0" tIns="0" rIns="0" bIns="0" rtlCol="0" anchor="t">
            <a:spAutoFit/>
          </a:bodyPr>
          <a:lstStyle/>
          <a:p>
            <a:pPr algn="ctr">
              <a:lnSpc>
                <a:spcPts val="5144"/>
              </a:lnSpc>
            </a:pPr>
            <a:r>
              <a:rPr lang="en-US" sz="4552">
                <a:solidFill>
                  <a:srgbClr val="1F2020"/>
                </a:solidFill>
                <a:latin typeface="Anton"/>
                <a:ea typeface="Anton"/>
                <a:cs typeface="Anton"/>
                <a:sym typeface="Anton"/>
              </a:rPr>
              <a:t>IMPROVING ENERGY EFFICIENCY AND RENEWABLE ENERGY INTEGRATION</a:t>
            </a:r>
          </a:p>
        </p:txBody>
      </p:sp>
      <p:sp>
        <p:nvSpPr>
          <p:cNvPr id="22" name="TextBox 22"/>
          <p:cNvSpPr txBox="1"/>
          <p:nvPr/>
        </p:nvSpPr>
        <p:spPr>
          <a:xfrm>
            <a:off x="9144000" y="8319284"/>
            <a:ext cx="5700614" cy="311594"/>
          </a:xfrm>
          <a:prstGeom prst="rect">
            <a:avLst/>
          </a:prstGeom>
        </p:spPr>
        <p:txBody>
          <a:bodyPr lIns="0" tIns="0" rIns="0" bIns="0" rtlCol="0" anchor="t">
            <a:spAutoFit/>
          </a:bodyPr>
          <a:lstStyle/>
          <a:p>
            <a:pPr marL="0" lvl="0" indent="0" algn="l">
              <a:lnSpc>
                <a:spcPts val="2412"/>
              </a:lnSpc>
            </a:pPr>
            <a:r>
              <a:rPr lang="en-US" sz="1930" b="1">
                <a:solidFill>
                  <a:srgbClr val="000000"/>
                </a:solidFill>
                <a:latin typeface="Open Sans Bold"/>
                <a:ea typeface="Open Sans Bold"/>
                <a:cs typeface="Open Sans Bold"/>
                <a:sym typeface="Open Sans Bold"/>
              </a:rPr>
              <a:t>ENHANCED RENEWABLE ENERGY FORECASTING</a:t>
            </a:r>
          </a:p>
        </p:txBody>
      </p:sp>
      <p:sp>
        <p:nvSpPr>
          <p:cNvPr id="23" name="TextBox 23"/>
          <p:cNvSpPr txBox="1"/>
          <p:nvPr/>
        </p:nvSpPr>
        <p:spPr>
          <a:xfrm>
            <a:off x="9144000" y="8820460"/>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AI can improve accuracy in forecasting solar and wind energy production, allowing for better resource allocation and grid management.</a:t>
            </a:r>
          </a:p>
        </p:txBody>
      </p:sp>
      <p:grpSp>
        <p:nvGrpSpPr>
          <p:cNvPr id="24" name="Group 24"/>
          <p:cNvGrpSpPr/>
          <p:nvPr/>
        </p:nvGrpSpPr>
        <p:grpSpPr>
          <a:xfrm>
            <a:off x="0" y="7676929"/>
            <a:ext cx="8340864" cy="2604280"/>
            <a:chOff x="0" y="0"/>
            <a:chExt cx="1701436" cy="531242"/>
          </a:xfrm>
        </p:grpSpPr>
        <p:sp>
          <p:nvSpPr>
            <p:cNvPr id="25" name="Freeform 25"/>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4">
                <a:alphaModFix amt="65000"/>
              </a:blip>
              <a:stretch>
                <a:fillRect t="-76060" b="-37456"/>
              </a:stretch>
            </a:blipFill>
          </p:spPr>
        </p:sp>
      </p:grpSp>
      <p:sp>
        <p:nvSpPr>
          <p:cNvPr id="26" name="TextBox 26"/>
          <p:cNvSpPr txBox="1"/>
          <p:nvPr/>
        </p:nvSpPr>
        <p:spPr>
          <a:xfrm>
            <a:off x="6048150" y="7480089"/>
            <a:ext cx="2292714" cy="3607011"/>
          </a:xfrm>
          <a:prstGeom prst="rect">
            <a:avLst/>
          </a:prstGeom>
        </p:spPr>
        <p:txBody>
          <a:bodyPr lIns="0" tIns="0" rIns="0" bIns="0" rtlCol="0" anchor="t">
            <a:spAutoFit/>
          </a:bodyPr>
          <a:lstStyle/>
          <a:p>
            <a:pPr marL="0" lvl="0" indent="0" algn="l">
              <a:lnSpc>
                <a:spcPts val="28708"/>
              </a:lnSpc>
            </a:pPr>
            <a:r>
              <a:rPr lang="en-US" sz="22966" dirty="0">
                <a:solidFill>
                  <a:srgbClr val="FFFFFF"/>
                </a:solidFill>
                <a:latin typeface="Anton"/>
                <a:ea typeface="Anton"/>
                <a:cs typeface="Anton"/>
                <a:sym typeface="Anton"/>
              </a:rPr>
              <a:t>3</a:t>
            </a:r>
          </a:p>
        </p:txBody>
      </p:sp>
      <p:sp>
        <p:nvSpPr>
          <p:cNvPr id="27" name="Freeform 27"/>
          <p:cNvSpPr/>
          <p:nvPr/>
        </p:nvSpPr>
        <p:spPr>
          <a:xfrm>
            <a:off x="16060371" y="276446"/>
            <a:ext cx="1242423" cy="1242423"/>
          </a:xfrm>
          <a:custGeom>
            <a:avLst/>
            <a:gdLst/>
            <a:ahLst/>
            <a:cxnLst/>
            <a:rect l="l" t="t" r="r" b="b"/>
            <a:pathLst>
              <a:path w="1242423" h="1242423">
                <a:moveTo>
                  <a:pt x="0" y="0"/>
                </a:moveTo>
                <a:lnTo>
                  <a:pt x="1242422" y="0"/>
                </a:lnTo>
                <a:lnTo>
                  <a:pt x="1242422" y="1242422"/>
                </a:lnTo>
                <a:lnTo>
                  <a:pt x="0" y="1242422"/>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08</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31011"/>
            <a:ext cx="4441669" cy="7086729"/>
            <a:chOff x="0" y="0"/>
            <a:chExt cx="5922225" cy="9448972"/>
          </a:xfrm>
        </p:grpSpPr>
        <p:pic>
          <p:nvPicPr>
            <p:cNvPr id="9" name="Picture 9"/>
            <p:cNvPicPr>
              <a:picLocks noChangeAspect="1"/>
            </p:cNvPicPr>
            <p:nvPr/>
          </p:nvPicPr>
          <p:blipFill>
            <a:blip r:embed="rId3"/>
            <a:srcRect l="49938" r="14806"/>
            <a:stretch>
              <a:fillRect/>
            </a:stretch>
          </p:blipFill>
          <p:spPr>
            <a:xfrm flipH="1">
              <a:off x="0" y="0"/>
              <a:ext cx="5922225" cy="9448972"/>
            </a:xfrm>
            <a:prstGeom prst="rect">
              <a:avLst/>
            </a:prstGeom>
          </p:spPr>
        </p:pic>
      </p:grpSp>
      <p:grpSp>
        <p:nvGrpSpPr>
          <p:cNvPr id="10" name="Group 10"/>
          <p:cNvGrpSpPr/>
          <p:nvPr/>
        </p:nvGrpSpPr>
        <p:grpSpPr>
          <a:xfrm>
            <a:off x="1028700" y="8422344"/>
            <a:ext cx="4450032" cy="835956"/>
            <a:chOff x="0" y="0"/>
            <a:chExt cx="579978" cy="108951"/>
          </a:xfrm>
        </p:grpSpPr>
        <p:sp>
          <p:nvSpPr>
            <p:cNvPr id="11" name="Freeform 11"/>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E300FF">
                    <a:alpha val="100000"/>
                  </a:srgbClr>
                </a:gs>
                <a:gs pos="100000">
                  <a:srgbClr val="00068A">
                    <a:alpha val="100000"/>
                  </a:srgbClr>
                </a:gs>
              </a:gsLst>
              <a:lin ang="2700000"/>
            </a:gradFill>
          </p:spPr>
        </p:sp>
        <p:sp>
          <p:nvSpPr>
            <p:cNvPr id="12" name="TextBox 12"/>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80357" y="8659168"/>
            <a:ext cx="3346718" cy="324209"/>
          </a:xfrm>
          <a:prstGeom prst="rect">
            <a:avLst/>
          </a:prstGeom>
        </p:spPr>
        <p:txBody>
          <a:bodyPr lIns="0" tIns="0" rIns="0" bIns="0" rtlCol="0" anchor="t">
            <a:spAutoFit/>
          </a:bodyPr>
          <a:lstStyle/>
          <a:p>
            <a:pPr algn="ctr">
              <a:lnSpc>
                <a:spcPts val="2670"/>
              </a:lnSpc>
              <a:spcBef>
                <a:spcPct val="0"/>
              </a:spcBef>
            </a:pPr>
            <a:r>
              <a:rPr lang="en-US" sz="1907" b="1">
                <a:solidFill>
                  <a:srgbClr val="FFFFFF"/>
                </a:solidFill>
                <a:latin typeface="Open Sans Bold"/>
                <a:ea typeface="Open Sans Bold"/>
                <a:cs typeface="Open Sans Bold"/>
                <a:sym typeface="Open Sans Bold"/>
              </a:rPr>
              <a:t>ADORA MONTMINY</a:t>
            </a:r>
          </a:p>
        </p:txBody>
      </p:sp>
      <p:grpSp>
        <p:nvGrpSpPr>
          <p:cNvPr id="14" name="Group 14"/>
          <p:cNvGrpSpPr/>
          <p:nvPr/>
        </p:nvGrpSpPr>
        <p:grpSpPr>
          <a:xfrm>
            <a:off x="5817941" y="1031011"/>
            <a:ext cx="4441669" cy="7086729"/>
            <a:chOff x="0" y="0"/>
            <a:chExt cx="5922225" cy="9448972"/>
          </a:xfrm>
        </p:grpSpPr>
        <p:pic>
          <p:nvPicPr>
            <p:cNvPr id="15" name="Picture 15"/>
            <p:cNvPicPr>
              <a:picLocks noChangeAspect="1"/>
            </p:cNvPicPr>
            <p:nvPr/>
          </p:nvPicPr>
          <p:blipFill>
            <a:blip r:embed="rId4"/>
            <a:srcRect l="41010" r="17232"/>
            <a:stretch>
              <a:fillRect/>
            </a:stretch>
          </p:blipFill>
          <p:spPr>
            <a:xfrm flipH="1">
              <a:off x="0" y="0"/>
              <a:ext cx="5922225" cy="9448972"/>
            </a:xfrm>
            <a:prstGeom prst="rect">
              <a:avLst/>
            </a:prstGeom>
          </p:spPr>
        </p:pic>
      </p:grpSp>
      <p:grpSp>
        <p:nvGrpSpPr>
          <p:cNvPr id="16" name="Group 16"/>
          <p:cNvGrpSpPr/>
          <p:nvPr/>
        </p:nvGrpSpPr>
        <p:grpSpPr>
          <a:xfrm>
            <a:off x="5822122" y="8422344"/>
            <a:ext cx="4441669" cy="835956"/>
            <a:chOff x="0" y="0"/>
            <a:chExt cx="578888" cy="108951"/>
          </a:xfrm>
        </p:grpSpPr>
        <p:sp>
          <p:nvSpPr>
            <p:cNvPr id="17" name="Freeform 17"/>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369597" y="8659168"/>
            <a:ext cx="3346718" cy="324209"/>
          </a:xfrm>
          <a:prstGeom prst="rect">
            <a:avLst/>
          </a:prstGeom>
        </p:spPr>
        <p:txBody>
          <a:bodyPr lIns="0" tIns="0" rIns="0" bIns="0" rtlCol="0" anchor="t">
            <a:spAutoFit/>
          </a:bodyPr>
          <a:lstStyle/>
          <a:p>
            <a:pPr algn="ctr">
              <a:lnSpc>
                <a:spcPts val="2670"/>
              </a:lnSpc>
              <a:spcBef>
                <a:spcPct val="0"/>
              </a:spcBef>
            </a:pPr>
            <a:r>
              <a:rPr lang="en-US" sz="1907" b="1">
                <a:solidFill>
                  <a:srgbClr val="FFFFFF"/>
                </a:solidFill>
                <a:latin typeface="Open Sans Bold"/>
                <a:ea typeface="Open Sans Bold"/>
                <a:cs typeface="Open Sans Bold"/>
                <a:sym typeface="Open Sans Bold"/>
              </a:rPr>
              <a:t>ALFREDO TORRES</a:t>
            </a:r>
          </a:p>
        </p:txBody>
      </p:sp>
      <p:sp>
        <p:nvSpPr>
          <p:cNvPr id="20" name="Freeform 20"/>
          <p:cNvSpPr/>
          <p:nvPr/>
        </p:nvSpPr>
        <p:spPr>
          <a:xfrm>
            <a:off x="11517689" y="1975625"/>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21" name="TextBox 21"/>
          <p:cNvSpPr txBox="1"/>
          <p:nvPr/>
        </p:nvSpPr>
        <p:spPr>
          <a:xfrm>
            <a:off x="12053176" y="2415909"/>
            <a:ext cx="343272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Meet Our</a:t>
            </a:r>
          </a:p>
        </p:txBody>
      </p:sp>
      <p:sp>
        <p:nvSpPr>
          <p:cNvPr id="22" name="TextBox 22"/>
          <p:cNvSpPr txBox="1"/>
          <p:nvPr/>
        </p:nvSpPr>
        <p:spPr>
          <a:xfrm>
            <a:off x="12053176" y="3372070"/>
            <a:ext cx="3432721" cy="927586"/>
          </a:xfrm>
          <a:prstGeom prst="rect">
            <a:avLst/>
          </a:prstGeom>
        </p:spPr>
        <p:txBody>
          <a:bodyPr lIns="0" tIns="0" rIns="0" bIns="0" rtlCol="0" anchor="t">
            <a:spAutoFit/>
          </a:bodyPr>
          <a:lstStyle/>
          <a:p>
            <a:pPr algn="l">
              <a:lnSpc>
                <a:spcPts val="7320"/>
              </a:lnSpc>
            </a:pPr>
            <a:r>
              <a:rPr lang="en-US" sz="6000">
                <a:solidFill>
                  <a:srgbClr val="7402C6"/>
                </a:solidFill>
                <a:latin typeface="Anton"/>
                <a:ea typeface="Anton"/>
                <a:cs typeface="Anton"/>
                <a:sym typeface="Anton"/>
              </a:rPr>
              <a:t>Team</a:t>
            </a:r>
          </a:p>
        </p:txBody>
      </p:sp>
      <p:sp>
        <p:nvSpPr>
          <p:cNvPr id="23" name="TextBox 23"/>
          <p:cNvSpPr txBox="1"/>
          <p:nvPr/>
        </p:nvSpPr>
        <p:spPr>
          <a:xfrm>
            <a:off x="12053176" y="5600653"/>
            <a:ext cx="423517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4" name="TextBox 24"/>
          <p:cNvSpPr txBox="1"/>
          <p:nvPr/>
        </p:nvSpPr>
        <p:spPr>
          <a:xfrm>
            <a:off x="12053176" y="4992554"/>
            <a:ext cx="2699443" cy="264086"/>
          </a:xfrm>
          <a:prstGeom prst="rect">
            <a:avLst/>
          </a:prstGeom>
        </p:spPr>
        <p:txBody>
          <a:bodyPr lIns="0" tIns="0" rIns="0" bIns="0" rtlCol="0" anchor="t">
            <a:spAutoFit/>
          </a:bodyPr>
          <a:lstStyle/>
          <a:p>
            <a:pPr algn="l">
              <a:lnSpc>
                <a:spcPts val="2239"/>
              </a:lnSpc>
              <a:spcBef>
                <a:spcPct val="0"/>
              </a:spcBef>
            </a:pPr>
            <a:r>
              <a:rPr lang="en-US" sz="1599" b="1">
                <a:solidFill>
                  <a:srgbClr val="E300FF"/>
                </a:solidFill>
                <a:latin typeface="Open Sans Bold"/>
                <a:ea typeface="Open Sans Bold"/>
                <a:cs typeface="Open Sans Bold"/>
                <a:sym typeface="Open Sans Bold"/>
              </a:rPr>
              <a:t>About Team</a:t>
            </a:r>
          </a:p>
        </p:txBody>
      </p:sp>
      <p:sp>
        <p:nvSpPr>
          <p:cNvPr id="25" name="TextBox 25"/>
          <p:cNvSpPr txBox="1"/>
          <p:nvPr/>
        </p:nvSpPr>
        <p:spPr>
          <a:xfrm>
            <a:off x="12053176" y="7377142"/>
            <a:ext cx="4235170" cy="616773"/>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a:t>
            </a:r>
          </a:p>
        </p:txBody>
      </p:sp>
      <p:sp>
        <p:nvSpPr>
          <p:cNvPr id="26" name="TextBox 2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09</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2279530" y="1031011"/>
            <a:ext cx="6008470" cy="3494174"/>
            <a:chOff x="0" y="0"/>
            <a:chExt cx="1582478" cy="920276"/>
          </a:xfrm>
        </p:grpSpPr>
        <p:sp>
          <p:nvSpPr>
            <p:cNvPr id="9" name="Freeform 9"/>
            <p:cNvSpPr/>
            <p:nvPr/>
          </p:nvSpPr>
          <p:spPr>
            <a:xfrm>
              <a:off x="0" y="0"/>
              <a:ext cx="1582478" cy="920276"/>
            </a:xfrm>
            <a:custGeom>
              <a:avLst/>
              <a:gdLst/>
              <a:ahLst/>
              <a:cxnLst/>
              <a:rect l="l" t="t" r="r" b="b"/>
              <a:pathLst>
                <a:path w="1582478" h="920276">
                  <a:moveTo>
                    <a:pt x="0" y="0"/>
                  </a:moveTo>
                  <a:lnTo>
                    <a:pt x="1582478" y="0"/>
                  </a:lnTo>
                  <a:lnTo>
                    <a:pt x="1582478" y="920276"/>
                  </a:lnTo>
                  <a:lnTo>
                    <a:pt x="0" y="920276"/>
                  </a:lnTo>
                  <a:close/>
                </a:path>
              </a:pathLst>
            </a:custGeom>
            <a:gradFill rotWithShape="1">
              <a:gsLst>
                <a:gs pos="0">
                  <a:srgbClr val="E300FF">
                    <a:alpha val="100000"/>
                  </a:srgbClr>
                </a:gs>
                <a:gs pos="100000">
                  <a:srgbClr val="00068A">
                    <a:alpha val="100000"/>
                  </a:srgbClr>
                </a:gs>
              </a:gsLst>
              <a:lin ang="2700000"/>
            </a:gradFill>
          </p:spPr>
        </p:sp>
        <p:sp>
          <p:nvSpPr>
            <p:cNvPr id="10" name="TextBox 10"/>
            <p:cNvSpPr txBox="1"/>
            <p:nvPr/>
          </p:nvSpPr>
          <p:spPr>
            <a:xfrm>
              <a:off x="0" y="-38100"/>
              <a:ext cx="1582478" cy="95837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371897" y="2363321"/>
            <a:ext cx="7815266" cy="5968909"/>
          </a:xfrm>
          <a:custGeom>
            <a:avLst/>
            <a:gdLst/>
            <a:ahLst/>
            <a:cxnLst/>
            <a:rect l="l" t="t" r="r" b="b"/>
            <a:pathLst>
              <a:path w="7815266" h="5968909">
                <a:moveTo>
                  <a:pt x="0" y="0"/>
                </a:moveTo>
                <a:lnTo>
                  <a:pt x="7815266" y="0"/>
                </a:lnTo>
                <a:lnTo>
                  <a:pt x="7815266" y="5968909"/>
                </a:lnTo>
                <a:lnTo>
                  <a:pt x="0" y="5968909"/>
                </a:lnTo>
                <a:lnTo>
                  <a:pt x="0" y="0"/>
                </a:lnTo>
                <a:close/>
              </a:path>
            </a:pathLst>
          </a:custGeom>
          <a:blipFill>
            <a:blip r:embed="rId3"/>
            <a:stretch>
              <a:fillRect/>
            </a:stretch>
          </a:blipFill>
        </p:spPr>
      </p:sp>
      <p:grpSp>
        <p:nvGrpSpPr>
          <p:cNvPr id="12" name="Group 12"/>
          <p:cNvGrpSpPr/>
          <p:nvPr/>
        </p:nvGrpSpPr>
        <p:grpSpPr>
          <a:xfrm>
            <a:off x="8553814" y="2549156"/>
            <a:ext cx="7439296" cy="3952057"/>
            <a:chOff x="0" y="0"/>
            <a:chExt cx="9919061" cy="5269409"/>
          </a:xfrm>
        </p:grpSpPr>
        <p:pic>
          <p:nvPicPr>
            <p:cNvPr id="13" name="Picture 13"/>
            <p:cNvPicPr>
              <a:picLocks noChangeAspect="1"/>
            </p:cNvPicPr>
            <p:nvPr/>
          </p:nvPicPr>
          <p:blipFill>
            <a:blip r:embed="rId4"/>
            <a:srcRect b="20264"/>
            <a:stretch>
              <a:fillRect/>
            </a:stretch>
          </p:blipFill>
          <p:spPr>
            <a:xfrm>
              <a:off x="0" y="0"/>
              <a:ext cx="9919061" cy="5269409"/>
            </a:xfrm>
            <a:prstGeom prst="rect">
              <a:avLst/>
            </a:prstGeom>
          </p:spPr>
        </p:pic>
      </p:grpSp>
      <p:sp>
        <p:nvSpPr>
          <p:cNvPr id="14" name="Freeform 14"/>
          <p:cNvSpPr/>
          <p:nvPr/>
        </p:nvSpPr>
        <p:spPr>
          <a:xfrm>
            <a:off x="1894189" y="1907605"/>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2"/>
            <a:stretch>
              <a:fillRect/>
            </a:stretch>
          </a:blipFill>
        </p:spPr>
      </p:sp>
      <p:sp>
        <p:nvSpPr>
          <p:cNvPr id="15" name="TextBox 15"/>
          <p:cNvSpPr txBox="1"/>
          <p:nvPr/>
        </p:nvSpPr>
        <p:spPr>
          <a:xfrm>
            <a:off x="2429675" y="2347889"/>
            <a:ext cx="4042874"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Contact Us</a:t>
            </a:r>
          </a:p>
        </p:txBody>
      </p:sp>
      <p:sp>
        <p:nvSpPr>
          <p:cNvPr id="16" name="Freeform 16"/>
          <p:cNvSpPr/>
          <p:nvPr/>
        </p:nvSpPr>
        <p:spPr>
          <a:xfrm>
            <a:off x="2429675" y="6084554"/>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TextBox 17"/>
          <p:cNvSpPr txBox="1"/>
          <p:nvPr/>
        </p:nvSpPr>
        <p:spPr>
          <a:xfrm>
            <a:off x="2838954" y="6088046"/>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+123-456-7890</a:t>
            </a:r>
          </a:p>
        </p:txBody>
      </p:sp>
      <p:sp>
        <p:nvSpPr>
          <p:cNvPr id="18" name="Freeform 18"/>
          <p:cNvSpPr/>
          <p:nvPr/>
        </p:nvSpPr>
        <p:spPr>
          <a:xfrm>
            <a:off x="2429675" y="6607513"/>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9" name="TextBox 19"/>
          <p:cNvSpPr txBox="1"/>
          <p:nvPr/>
        </p:nvSpPr>
        <p:spPr>
          <a:xfrm>
            <a:off x="2838954" y="6611005"/>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www.reallygreatsite.com</a:t>
            </a:r>
          </a:p>
        </p:txBody>
      </p:sp>
      <p:sp>
        <p:nvSpPr>
          <p:cNvPr id="20" name="Freeform 20"/>
          <p:cNvSpPr/>
          <p:nvPr/>
        </p:nvSpPr>
        <p:spPr>
          <a:xfrm>
            <a:off x="2429675" y="7128053"/>
            <a:ext cx="225690" cy="225690"/>
          </a:xfrm>
          <a:custGeom>
            <a:avLst/>
            <a:gdLst/>
            <a:ahLst/>
            <a:cxnLst/>
            <a:rect l="l" t="t" r="r" b="b"/>
            <a:pathLst>
              <a:path w="225690" h="225690">
                <a:moveTo>
                  <a:pt x="0" y="0"/>
                </a:moveTo>
                <a:lnTo>
                  <a:pt x="225690" y="0"/>
                </a:lnTo>
                <a:lnTo>
                  <a:pt x="225690" y="225691"/>
                </a:lnTo>
                <a:lnTo>
                  <a:pt x="0" y="22569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1" name="TextBox 21"/>
          <p:cNvSpPr txBox="1"/>
          <p:nvPr/>
        </p:nvSpPr>
        <p:spPr>
          <a:xfrm>
            <a:off x="2838954" y="7135853"/>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hello@reallygreatsite.com</a:t>
            </a:r>
          </a:p>
        </p:txBody>
      </p:sp>
      <p:sp>
        <p:nvSpPr>
          <p:cNvPr id="22" name="Freeform 22"/>
          <p:cNvSpPr/>
          <p:nvPr/>
        </p:nvSpPr>
        <p:spPr>
          <a:xfrm>
            <a:off x="2429675" y="7648594"/>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3" name="TextBox 23"/>
          <p:cNvSpPr txBox="1"/>
          <p:nvPr/>
        </p:nvSpPr>
        <p:spPr>
          <a:xfrm>
            <a:off x="2838954" y="7663498"/>
            <a:ext cx="3043926"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123 Anywhere ST., Any City, ST 12345</a:t>
            </a:r>
          </a:p>
        </p:txBody>
      </p:sp>
      <p:sp>
        <p:nvSpPr>
          <p:cNvPr id="24" name="TextBox 24"/>
          <p:cNvSpPr txBox="1"/>
          <p:nvPr/>
        </p:nvSpPr>
        <p:spPr>
          <a:xfrm>
            <a:off x="2429675" y="3973819"/>
            <a:ext cx="4062156"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a:t>
            </a:r>
          </a:p>
        </p:txBody>
      </p:sp>
      <p:sp>
        <p:nvSpPr>
          <p:cNvPr id="25" name="TextBox 25"/>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10</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28700"/>
            <a:ext cx="9225231" cy="8229600"/>
            <a:chOff x="0" y="0"/>
            <a:chExt cx="12300307" cy="10972800"/>
          </a:xfrm>
        </p:grpSpPr>
        <p:pic>
          <p:nvPicPr>
            <p:cNvPr id="9" name="Picture 9"/>
            <p:cNvPicPr>
              <a:picLocks noChangeAspect="1"/>
            </p:cNvPicPr>
            <p:nvPr/>
          </p:nvPicPr>
          <p:blipFill>
            <a:blip r:embed="rId3"/>
            <a:srcRect l="12930" r="24014"/>
            <a:stretch>
              <a:fillRect/>
            </a:stretch>
          </p:blipFill>
          <p:spPr>
            <a:xfrm>
              <a:off x="0" y="0"/>
              <a:ext cx="12300307" cy="10972800"/>
            </a:xfrm>
            <a:prstGeom prst="rect">
              <a:avLst/>
            </a:prstGeom>
          </p:spPr>
        </p:pic>
      </p:grpSp>
      <p:sp>
        <p:nvSpPr>
          <p:cNvPr id="10" name="Freeform 10"/>
          <p:cNvSpPr/>
          <p:nvPr/>
        </p:nvSpPr>
        <p:spPr>
          <a:xfrm>
            <a:off x="10764569" y="1455693"/>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2"/>
            <a:stretch>
              <a:fillRect/>
            </a:stretch>
          </a:blipFill>
        </p:spPr>
      </p:sp>
      <p:sp>
        <p:nvSpPr>
          <p:cNvPr id="11" name="TextBox 11"/>
          <p:cNvSpPr txBox="1"/>
          <p:nvPr/>
        </p:nvSpPr>
        <p:spPr>
          <a:xfrm>
            <a:off x="11767541" y="1965304"/>
            <a:ext cx="4830411" cy="2346262"/>
          </a:xfrm>
          <a:prstGeom prst="rect">
            <a:avLst/>
          </a:prstGeom>
        </p:spPr>
        <p:txBody>
          <a:bodyPr lIns="0" tIns="0" rIns="0" bIns="0" rtlCol="0" anchor="t">
            <a:spAutoFit/>
          </a:bodyPr>
          <a:lstStyle/>
          <a:p>
            <a:pPr algn="l">
              <a:lnSpc>
                <a:spcPts val="19204"/>
              </a:lnSpc>
              <a:spcBef>
                <a:spcPct val="0"/>
              </a:spcBef>
            </a:pPr>
            <a:r>
              <a:rPr lang="en-US" sz="13717">
                <a:solidFill>
                  <a:srgbClr val="1F2020"/>
                </a:solidFill>
                <a:latin typeface="Anton"/>
                <a:ea typeface="Anton"/>
                <a:cs typeface="Anton"/>
                <a:sym typeface="Anton"/>
              </a:rPr>
              <a:t>THANK</a:t>
            </a:r>
          </a:p>
        </p:txBody>
      </p:sp>
      <p:sp>
        <p:nvSpPr>
          <p:cNvPr id="12" name="TextBox 12"/>
          <p:cNvSpPr txBox="1"/>
          <p:nvPr/>
        </p:nvSpPr>
        <p:spPr>
          <a:xfrm>
            <a:off x="11767541" y="3824001"/>
            <a:ext cx="4830411" cy="2339598"/>
          </a:xfrm>
          <a:prstGeom prst="rect">
            <a:avLst/>
          </a:prstGeom>
        </p:spPr>
        <p:txBody>
          <a:bodyPr lIns="0" tIns="0" rIns="0" bIns="0" rtlCol="0" anchor="t">
            <a:spAutoFit/>
          </a:bodyPr>
          <a:lstStyle/>
          <a:p>
            <a:pPr algn="l">
              <a:lnSpc>
                <a:spcPts val="19204"/>
              </a:lnSpc>
              <a:spcBef>
                <a:spcPct val="0"/>
              </a:spcBef>
            </a:pPr>
            <a:r>
              <a:rPr lang="en-US" sz="13717">
                <a:solidFill>
                  <a:srgbClr val="7402C6"/>
                </a:solidFill>
                <a:latin typeface="Anton"/>
                <a:ea typeface="Anton"/>
                <a:cs typeface="Anton"/>
                <a:sym typeface="Anton"/>
              </a:rPr>
              <a:t>YOU</a:t>
            </a:r>
          </a:p>
        </p:txBody>
      </p:sp>
      <p:sp>
        <p:nvSpPr>
          <p:cNvPr id="13" name="TextBox 13"/>
          <p:cNvSpPr txBox="1"/>
          <p:nvPr/>
        </p:nvSpPr>
        <p:spPr>
          <a:xfrm>
            <a:off x="11767541" y="6812190"/>
            <a:ext cx="4830411" cy="1454378"/>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4" name="TextBox 14"/>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276600" y="228600"/>
            <a:ext cx="1752600" cy="1752600"/>
          </a:xfrm>
          <a:prstGeom prst="rect">
            <a:avLst/>
          </a:prstGeom>
        </p:spPr>
      </p:pic>
      <p:pic>
        <p:nvPicPr>
          <p:cNvPr id="4" name="Рисунок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38800" y="228600"/>
            <a:ext cx="1752600" cy="1752600"/>
          </a:xfrm>
          <a:prstGeom prst="rect">
            <a:avLst/>
          </a:prstGeom>
        </p:spPr>
      </p:pic>
      <p:pic>
        <p:nvPicPr>
          <p:cNvPr id="5" name="Рисунок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001000" y="228600"/>
            <a:ext cx="1752600" cy="1752600"/>
          </a:xfrm>
          <a:prstGeom prst="rect">
            <a:avLst/>
          </a:prstGeom>
        </p:spPr>
      </p:pic>
      <p:pic>
        <p:nvPicPr>
          <p:cNvPr id="6" name="Рисунок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63200" y="228600"/>
            <a:ext cx="1752600" cy="1752600"/>
          </a:xfrm>
          <a:prstGeom prst="rect">
            <a:avLst/>
          </a:prstGeom>
        </p:spPr>
      </p:pic>
      <p:pic>
        <p:nvPicPr>
          <p:cNvPr id="7" name="Рисунок 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725400" y="228600"/>
            <a:ext cx="1752600" cy="1752600"/>
          </a:xfrm>
          <a:prstGeom prst="rect">
            <a:avLst/>
          </a:prstGeom>
        </p:spPr>
      </p:pic>
      <p:pic>
        <p:nvPicPr>
          <p:cNvPr id="8" name="Рисунок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270738" y="2362200"/>
            <a:ext cx="1752600" cy="1752600"/>
          </a:xfrm>
          <a:prstGeom prst="rect">
            <a:avLst/>
          </a:prstGeom>
        </p:spPr>
      </p:pic>
      <p:pic>
        <p:nvPicPr>
          <p:cNvPr id="9" name="Рисунок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609492" y="2362200"/>
            <a:ext cx="1752600" cy="1752600"/>
          </a:xfrm>
          <a:prstGeom prst="rect">
            <a:avLst/>
          </a:prstGeom>
        </p:spPr>
      </p:pic>
      <p:pic>
        <p:nvPicPr>
          <p:cNvPr id="10" name="Рисунок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001000" y="2403231"/>
            <a:ext cx="1752600" cy="1752600"/>
          </a:xfrm>
          <a:prstGeom prst="rect">
            <a:avLst/>
          </a:prstGeom>
        </p:spPr>
      </p:pic>
      <p:pic>
        <p:nvPicPr>
          <p:cNvPr id="11" name="Рисунок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363200" y="2403231"/>
            <a:ext cx="1752600" cy="1752600"/>
          </a:xfrm>
          <a:prstGeom prst="rect">
            <a:avLst/>
          </a:prstGeom>
        </p:spPr>
      </p:pic>
      <p:pic>
        <p:nvPicPr>
          <p:cNvPr id="12" name="Рисунок 11"/>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2725400" y="2362200"/>
            <a:ext cx="1752600" cy="1752600"/>
          </a:xfrm>
          <a:prstGeom prst="rect">
            <a:avLst/>
          </a:prstGeom>
        </p:spPr>
      </p:pic>
      <p:pic>
        <p:nvPicPr>
          <p:cNvPr id="13" name="Рисунок 12"/>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3270738" y="4267200"/>
            <a:ext cx="1752600" cy="1752600"/>
          </a:xfrm>
          <a:prstGeom prst="rect">
            <a:avLst/>
          </a:prstGeom>
        </p:spPr>
      </p:pic>
      <p:pic>
        <p:nvPicPr>
          <p:cNvPr id="14" name="Рисунок 13"/>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09492" y="4267200"/>
            <a:ext cx="1752600" cy="1752600"/>
          </a:xfrm>
          <a:prstGeom prst="rect">
            <a:avLst/>
          </a:prstGeom>
        </p:spPr>
      </p:pic>
      <p:pic>
        <p:nvPicPr>
          <p:cNvPr id="15" name="Рисунок 1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948246" y="4267200"/>
            <a:ext cx="1752600" cy="1752600"/>
          </a:xfrm>
          <a:prstGeom prst="rect">
            <a:avLst/>
          </a:prstGeom>
        </p:spPr>
      </p:pic>
      <p:pic>
        <p:nvPicPr>
          <p:cNvPr id="16" name="Рисунок 1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363200" y="4293577"/>
            <a:ext cx="1752600" cy="1752600"/>
          </a:xfrm>
          <a:prstGeom prst="rect">
            <a:avLst/>
          </a:prstGeom>
        </p:spPr>
      </p:pic>
      <p:pic>
        <p:nvPicPr>
          <p:cNvPr id="17" name="Рисунок 16"/>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2701954" y="4267200"/>
            <a:ext cx="1752600" cy="1752600"/>
          </a:xfrm>
          <a:prstGeom prst="rect">
            <a:avLst/>
          </a:prstGeom>
        </p:spPr>
      </p:pic>
      <p:pic>
        <p:nvPicPr>
          <p:cNvPr id="18" name="Рисунок 17"/>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3270738" y="6134100"/>
            <a:ext cx="1752600" cy="1752600"/>
          </a:xfrm>
          <a:prstGeom prst="rect">
            <a:avLst/>
          </a:prstGeom>
        </p:spPr>
      </p:pic>
      <p:pic>
        <p:nvPicPr>
          <p:cNvPr id="19" name="Рисунок 18"/>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5638800" y="6134100"/>
            <a:ext cx="1752600" cy="1752600"/>
          </a:xfrm>
          <a:prstGeom prst="rect">
            <a:avLst/>
          </a:prstGeom>
        </p:spPr>
      </p:pic>
      <p:pic>
        <p:nvPicPr>
          <p:cNvPr id="20" name="Рисунок 19"/>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8001000" y="6134100"/>
            <a:ext cx="1752600" cy="1752600"/>
          </a:xfrm>
          <a:prstGeom prst="rect">
            <a:avLst/>
          </a:prstGeom>
        </p:spPr>
      </p:pic>
      <p:pic>
        <p:nvPicPr>
          <p:cNvPr id="21" name="Рисунок 20"/>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10369062" y="6134100"/>
            <a:ext cx="1752600" cy="1752600"/>
          </a:xfrm>
          <a:prstGeom prst="rect">
            <a:avLst/>
          </a:prstGeom>
        </p:spPr>
      </p:pic>
      <p:pic>
        <p:nvPicPr>
          <p:cNvPr id="22" name="Рисунок 21"/>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12701954" y="6101862"/>
            <a:ext cx="1752600" cy="1752600"/>
          </a:xfrm>
          <a:prstGeom prst="rect">
            <a:avLst/>
          </a:prstGeom>
        </p:spPr>
      </p:pic>
      <p:pic>
        <p:nvPicPr>
          <p:cNvPr id="23" name="Рисунок 22"/>
          <p:cNvPicPr>
            <a:picLocks noChangeAspect="1"/>
          </p:cNvPicPr>
          <p:nvPr/>
        </p:nvPicPr>
        <p:blipFill rotWithShape="1">
          <a:blip r:embed="rId22" cstate="hqprint">
            <a:extLst>
              <a:ext uri="{28A0092B-C50C-407E-A947-70E740481C1C}">
                <a14:useLocalDpi xmlns:a14="http://schemas.microsoft.com/office/drawing/2010/main"/>
              </a:ext>
            </a:extLst>
          </a:blip>
          <a:srcRect/>
          <a:stretch/>
        </p:blipFill>
        <p:spPr>
          <a:xfrm>
            <a:off x="3270738" y="8001000"/>
            <a:ext cx="1752600" cy="1752600"/>
          </a:xfrm>
          <a:prstGeom prst="rect">
            <a:avLst/>
          </a:prstGeom>
        </p:spPr>
      </p:pic>
      <p:pic>
        <p:nvPicPr>
          <p:cNvPr id="24" name="Рисунок 23"/>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5638800" y="8039100"/>
            <a:ext cx="1752600" cy="1752600"/>
          </a:xfrm>
          <a:prstGeom prst="rect">
            <a:avLst/>
          </a:prstGeom>
        </p:spPr>
      </p:pic>
      <p:pic>
        <p:nvPicPr>
          <p:cNvPr id="25" name="Рисунок 24"/>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7948246" y="7995138"/>
            <a:ext cx="1752600" cy="1752600"/>
          </a:xfrm>
          <a:prstGeom prst="rect">
            <a:avLst/>
          </a:prstGeom>
        </p:spPr>
      </p:pic>
      <p:pic>
        <p:nvPicPr>
          <p:cNvPr id="26" name="Рисунок 25"/>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316308" y="8039100"/>
            <a:ext cx="1752600" cy="1752600"/>
          </a:xfrm>
          <a:prstGeom prst="rect">
            <a:avLst/>
          </a:prstGeom>
        </p:spPr>
      </p:pic>
      <p:pic>
        <p:nvPicPr>
          <p:cNvPr id="27" name="Рисунок 26"/>
          <p:cNvPicPr>
            <a:picLocks noChangeAspect="1"/>
          </p:cNvPicPr>
          <p:nvPr/>
        </p:nvPicPr>
        <p:blipFill rotWithShape="1">
          <a:blip r:embed="rId26" cstate="hqprint">
            <a:extLst>
              <a:ext uri="{28A0092B-C50C-407E-A947-70E740481C1C}">
                <a14:useLocalDpi xmlns:a14="http://schemas.microsoft.com/office/drawing/2010/main"/>
              </a:ext>
            </a:extLst>
          </a:blip>
          <a:srcRect/>
          <a:stretch/>
        </p:blipFill>
        <p:spPr>
          <a:xfrm>
            <a:off x="12701954" y="8039100"/>
            <a:ext cx="1752600" cy="1752600"/>
          </a:xfrm>
          <a:prstGeom prst="rect">
            <a:avLst/>
          </a:prstGeom>
        </p:spPr>
      </p:pic>
    </p:spTree>
    <p:extLst>
      <p:ext uri="{BB962C8B-B14F-4D97-AF65-F5344CB8AC3E}">
        <p14:creationId xmlns:p14="http://schemas.microsoft.com/office/powerpoint/2010/main" val="2782852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095500"/>
            <a:ext cx="5852160" cy="4389120"/>
          </a:xfrm>
          <a:prstGeom prst="rect">
            <a:avLst/>
          </a:prstGeom>
        </p:spPr>
      </p:pic>
      <p:pic>
        <p:nvPicPr>
          <p:cNvPr id="2" name="Рисунок 1"/>
          <p:cNvPicPr>
            <a:picLocks noChangeAspect="1"/>
          </p:cNvPicPr>
          <p:nvPr/>
        </p:nvPicPr>
        <p:blipFill>
          <a:blip r:embed="rId3"/>
          <a:stretch>
            <a:fillRect/>
          </a:stretch>
        </p:blipFill>
        <p:spPr>
          <a:xfrm>
            <a:off x="914400" y="2223999"/>
            <a:ext cx="3610479" cy="1267002"/>
          </a:xfrm>
          <a:prstGeom prst="rect">
            <a:avLst/>
          </a:prstGeom>
        </p:spPr>
      </p:pic>
      <p:pic>
        <p:nvPicPr>
          <p:cNvPr id="3" name="Рисунок 2"/>
          <p:cNvPicPr>
            <a:picLocks noChangeAspect="1"/>
          </p:cNvPicPr>
          <p:nvPr/>
        </p:nvPicPr>
        <p:blipFill>
          <a:blip r:embed="rId4"/>
          <a:stretch>
            <a:fillRect/>
          </a:stretch>
        </p:blipFill>
        <p:spPr>
          <a:xfrm>
            <a:off x="1099127" y="4591734"/>
            <a:ext cx="1105054" cy="495369"/>
          </a:xfrm>
          <a:prstGeom prst="rect">
            <a:avLst/>
          </a:prstGeom>
        </p:spPr>
      </p:pic>
      <p:sp>
        <p:nvSpPr>
          <p:cNvPr id="10" name="Прямоугольник 9"/>
          <p:cNvSpPr/>
          <p:nvPr/>
        </p:nvSpPr>
        <p:spPr>
          <a:xfrm>
            <a:off x="762000" y="723900"/>
            <a:ext cx="8191666"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Доходность портфеля</a:t>
            </a:r>
            <a:endParaRPr lang="en-US" sz="5400" b="1" dirty="0">
              <a:solidFill>
                <a:srgbClr val="7402C6"/>
              </a:solidFill>
              <a:latin typeface="Open Sans Bold"/>
              <a:ea typeface="Open Sans Bold"/>
              <a:cs typeface="Open Sans Bold"/>
              <a:sym typeface="Open Sans Bold"/>
            </a:endParaRPr>
          </a:p>
        </p:txBody>
      </p:sp>
      <p:pic>
        <p:nvPicPr>
          <p:cNvPr id="11" name="Рисунок 10"/>
          <p:cNvPicPr>
            <a:picLocks noChangeAspect="1"/>
          </p:cNvPicPr>
          <p:nvPr/>
        </p:nvPicPr>
        <p:blipFill>
          <a:blip r:embed="rId5"/>
          <a:stretch>
            <a:fillRect/>
          </a:stretch>
        </p:blipFill>
        <p:spPr>
          <a:xfrm>
            <a:off x="1066800" y="6134100"/>
            <a:ext cx="5096556" cy="1269050"/>
          </a:xfrm>
          <a:prstGeom prst="rect">
            <a:avLst/>
          </a:prstGeom>
        </p:spPr>
      </p:pic>
      <p:grpSp>
        <p:nvGrpSpPr>
          <p:cNvPr id="12" name="Group 3"/>
          <p:cNvGrpSpPr/>
          <p:nvPr/>
        </p:nvGrpSpPr>
        <p:grpSpPr>
          <a:xfrm>
            <a:off x="17259300" y="9258300"/>
            <a:ext cx="1028700" cy="1028700"/>
            <a:chOff x="0" y="0"/>
            <a:chExt cx="270933" cy="270933"/>
          </a:xfrm>
        </p:grpSpPr>
        <p:sp>
          <p:nvSpPr>
            <p:cNvPr id="13"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4"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5"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2</a:t>
            </a:r>
            <a:endParaRPr lang="en-US" sz="1400" b="1" dirty="0">
              <a:solidFill>
                <a:srgbClr val="FFFFFF"/>
              </a:solidFill>
              <a:latin typeface="Open Sans Bold"/>
              <a:ea typeface="Open Sans Bold"/>
              <a:cs typeface="Open Sans Bold"/>
              <a:sym typeface="Open Sans Bold"/>
            </a:endParaRPr>
          </a:p>
        </p:txBody>
      </p:sp>
      <p:pic>
        <p:nvPicPr>
          <p:cNvPr id="8" name="Рисунок 7"/>
          <p:cNvPicPr>
            <a:picLocks noChangeAspect="1"/>
          </p:cNvPicPr>
          <p:nvPr/>
        </p:nvPicPr>
        <p:blipFill>
          <a:blip r:embed="rId6"/>
          <a:stretch>
            <a:fillRect/>
          </a:stretch>
        </p:blipFill>
        <p:spPr>
          <a:xfrm>
            <a:off x="10476140" y="2683549"/>
            <a:ext cx="6830548" cy="1519696"/>
          </a:xfrm>
          <a:prstGeom prst="rect">
            <a:avLst/>
          </a:prstGeom>
        </p:spPr>
      </p:pic>
      <p:pic>
        <p:nvPicPr>
          <p:cNvPr id="16" name="Рисунок 15"/>
          <p:cNvPicPr>
            <a:picLocks noChangeAspect="1"/>
          </p:cNvPicPr>
          <p:nvPr/>
        </p:nvPicPr>
        <p:blipFill>
          <a:blip r:embed="rId7"/>
          <a:stretch>
            <a:fillRect/>
          </a:stretch>
        </p:blipFill>
        <p:spPr>
          <a:xfrm>
            <a:off x="9656146" y="4857076"/>
            <a:ext cx="8549456" cy="1391600"/>
          </a:xfrm>
          <a:prstGeom prst="rect">
            <a:avLst/>
          </a:prstGeom>
        </p:spPr>
      </p:pic>
    </p:spTree>
    <p:extLst>
      <p:ext uri="{BB962C8B-B14F-4D97-AF65-F5344CB8AC3E}">
        <p14:creationId xmlns:p14="http://schemas.microsoft.com/office/powerpoint/2010/main" val="1696710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77" y="3197526"/>
            <a:ext cx="6934200" cy="5162125"/>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177" y="3238500"/>
            <a:ext cx="6858000" cy="5121151"/>
          </a:xfrm>
          <a:prstGeom prst="rect">
            <a:avLst/>
          </a:prstGeom>
        </p:spPr>
      </p:pic>
      <p:sp>
        <p:nvSpPr>
          <p:cNvPr id="4" name="TextBox 12"/>
          <p:cNvSpPr txBox="1"/>
          <p:nvPr/>
        </p:nvSpPr>
        <p:spPr>
          <a:xfrm>
            <a:off x="1283050" y="379767"/>
            <a:ext cx="16090549" cy="1661993"/>
          </a:xfrm>
          <a:prstGeom prst="rect">
            <a:avLst/>
          </a:prstGeom>
        </p:spPr>
        <p:txBody>
          <a:bodyPr wrap="square" lIns="0" tIns="0" rIns="0" bIns="0" rtlCol="0" anchor="t">
            <a:spAutoFit/>
          </a:bodyPr>
          <a:lstStyle/>
          <a:p>
            <a:pPr algn="l">
              <a:spcBef>
                <a:spcPct val="0"/>
              </a:spcBef>
            </a:pPr>
            <a:r>
              <a:rPr lang="ru-RU" sz="5400" b="1" dirty="0" smtClean="0">
                <a:solidFill>
                  <a:srgbClr val="7402C6"/>
                </a:solidFill>
                <a:latin typeface="Open Sans Bold"/>
                <a:ea typeface="Open Sans Bold"/>
                <a:cs typeface="Open Sans Bold"/>
                <a:sym typeface="Open Sans Bold"/>
              </a:rPr>
              <a:t>Предпочтения в характеристиках доходности</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618144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303832" y="2400300"/>
            <a:ext cx="8364117" cy="1143160"/>
          </a:xfrm>
          <a:prstGeom prst="rect">
            <a:avLst/>
          </a:prstGeom>
        </p:spPr>
      </p:pic>
      <p:pic>
        <p:nvPicPr>
          <p:cNvPr id="4" name="Рисунок 3"/>
          <p:cNvPicPr>
            <a:picLocks noChangeAspect="1"/>
          </p:cNvPicPr>
          <p:nvPr/>
        </p:nvPicPr>
        <p:blipFill>
          <a:blip r:embed="rId3"/>
          <a:stretch>
            <a:fillRect/>
          </a:stretch>
        </p:blipFill>
        <p:spPr>
          <a:xfrm>
            <a:off x="1303832" y="4152900"/>
            <a:ext cx="6019800" cy="2676329"/>
          </a:xfrm>
          <a:prstGeom prst="rect">
            <a:avLst/>
          </a:prstGeom>
        </p:spPr>
      </p:pic>
      <p:sp>
        <p:nvSpPr>
          <p:cNvPr id="5" name="TextBox 12"/>
          <p:cNvSpPr txBox="1"/>
          <p:nvPr/>
        </p:nvSpPr>
        <p:spPr>
          <a:xfrm>
            <a:off x="1283050" y="379767"/>
            <a:ext cx="16090549" cy="830997"/>
          </a:xfrm>
          <a:prstGeom prst="rect">
            <a:avLst/>
          </a:prstGeom>
        </p:spPr>
        <p:txBody>
          <a:bodyPr wrap="square" lIns="0" tIns="0" rIns="0" bIns="0" rtlCol="0" anchor="t">
            <a:spAutoFit/>
          </a:bodyPr>
          <a:lstStyle/>
          <a:p>
            <a:pPr algn="l">
              <a:spcBef>
                <a:spcPct val="0"/>
              </a:spcBef>
            </a:pPr>
            <a:r>
              <a:rPr lang="ru-RU" sz="5400" b="1" dirty="0" smtClean="0">
                <a:solidFill>
                  <a:srgbClr val="7402C6"/>
                </a:solidFill>
                <a:latin typeface="Open Sans Bold"/>
                <a:ea typeface="Open Sans Bold"/>
                <a:cs typeface="Open Sans Bold"/>
                <a:sym typeface="Open Sans Bold"/>
              </a:rPr>
              <a:t>Оптимизационна</a:t>
            </a:r>
            <a:r>
              <a:rPr lang="ru-RU" sz="5400" b="1" dirty="0">
                <a:solidFill>
                  <a:srgbClr val="7402C6"/>
                </a:solidFill>
                <a:latin typeface="Open Sans Bold"/>
                <a:ea typeface="Open Sans Bold"/>
                <a:cs typeface="Open Sans Bold"/>
                <a:sym typeface="Open Sans Bold"/>
              </a:rPr>
              <a:t>я</a:t>
            </a:r>
            <a:r>
              <a:rPr lang="ru-RU" sz="5400" b="1" dirty="0" smtClean="0">
                <a:solidFill>
                  <a:srgbClr val="7402C6"/>
                </a:solidFill>
                <a:latin typeface="Open Sans Bold"/>
                <a:ea typeface="Open Sans Bold"/>
                <a:cs typeface="Open Sans Bold"/>
                <a:sym typeface="Open Sans Bold"/>
              </a:rPr>
              <a:t> задача</a:t>
            </a:r>
            <a:endParaRPr lang="en-US" sz="5400" b="1" dirty="0">
              <a:solidFill>
                <a:srgbClr val="7402C6"/>
              </a:solidFill>
              <a:latin typeface="Open Sans Bold"/>
              <a:ea typeface="Open Sans Bold"/>
              <a:cs typeface="Open Sans Bold"/>
              <a:sym typeface="Open Sans Bold"/>
            </a:endParaRPr>
          </a:p>
        </p:txBody>
      </p:sp>
      <p:grpSp>
        <p:nvGrpSpPr>
          <p:cNvPr id="6" name="Group 3"/>
          <p:cNvGrpSpPr/>
          <p:nvPr/>
        </p:nvGrpSpPr>
        <p:grpSpPr>
          <a:xfrm>
            <a:off x="17259300" y="9258300"/>
            <a:ext cx="1028700" cy="1028700"/>
            <a:chOff x="0" y="0"/>
            <a:chExt cx="270933" cy="270933"/>
          </a:xfrm>
        </p:grpSpPr>
        <p:sp>
          <p:nvSpPr>
            <p:cNvPr id="7"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8"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9"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4</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2976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628900"/>
            <a:ext cx="8276190" cy="6333333"/>
          </a:xfrm>
          <a:prstGeom prst="rect">
            <a:avLst/>
          </a:prstGeom>
        </p:spPr>
      </p:pic>
      <p:sp>
        <p:nvSpPr>
          <p:cNvPr id="3" name="Прямоугольник 2"/>
          <p:cNvSpPr/>
          <p:nvPr/>
        </p:nvSpPr>
        <p:spPr>
          <a:xfrm>
            <a:off x="762000" y="723900"/>
            <a:ext cx="13811794" cy="348813"/>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Множество оптимальных портфелей</a:t>
            </a:r>
            <a:endParaRPr lang="en-US" sz="5400" b="1" dirty="0">
              <a:solidFill>
                <a:srgbClr val="7402C6"/>
              </a:solidFill>
              <a:latin typeface="Open Sans Bold"/>
              <a:ea typeface="Open Sans Bold"/>
              <a:cs typeface="Open Sans Bold"/>
              <a:sym typeface="Open Sans Bold"/>
            </a:endParaRPr>
          </a:p>
        </p:txBody>
      </p:sp>
      <p:pic>
        <p:nvPicPr>
          <p:cNvPr id="4" name="Рисунок 3"/>
          <p:cNvPicPr>
            <a:picLocks noChangeAspect="1"/>
          </p:cNvPicPr>
          <p:nvPr/>
        </p:nvPicPr>
        <p:blipFill>
          <a:blip r:embed="rId3"/>
          <a:stretch>
            <a:fillRect/>
          </a:stretch>
        </p:blipFill>
        <p:spPr>
          <a:xfrm>
            <a:off x="9753600" y="3771900"/>
            <a:ext cx="7678222" cy="2838846"/>
          </a:xfrm>
          <a:prstGeom prst="rect">
            <a:avLst/>
          </a:prstGeom>
        </p:spPr>
      </p:pic>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5</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2312818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552700"/>
            <a:ext cx="15123051" cy="5157759"/>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Биржа OKX</a:t>
            </a: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8 </a:t>
            </a:r>
            <a:r>
              <a:rPr lang="ru-RU" sz="2400" dirty="0">
                <a:latin typeface="Open Sans" panose="020B0604020202020204" charset="0"/>
                <a:ea typeface="Open Sans" panose="020B0604020202020204" charset="0"/>
                <a:cs typeface="Open Sans" panose="020B0604020202020204" charset="0"/>
              </a:rPr>
              <a:t>наиболее популярных активов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Временной </a:t>
            </a:r>
            <a:r>
              <a:rPr lang="ru-RU" sz="2400" dirty="0">
                <a:latin typeface="Open Sans" panose="020B0604020202020204" charset="0"/>
                <a:ea typeface="Open Sans" panose="020B0604020202020204" charset="0"/>
                <a:cs typeface="Open Sans" panose="020B0604020202020204" charset="0"/>
              </a:rPr>
              <a:t>период с 1 января 2022 г. по 1 января 2025 г.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Дневной </a:t>
            </a:r>
            <a:r>
              <a:rPr lang="ru-RU" sz="2400" dirty="0" err="1">
                <a:latin typeface="Open Sans" panose="020B0604020202020204" charset="0"/>
                <a:ea typeface="Open Sans" panose="020B0604020202020204" charset="0"/>
                <a:cs typeface="Open Sans" panose="020B0604020202020204" charset="0"/>
              </a:rPr>
              <a:t>таймфрейм</a:t>
            </a:r>
            <a:r>
              <a:rPr lang="ru-RU" sz="2400" dirty="0">
                <a:latin typeface="Open Sans" panose="020B0604020202020204" charset="0"/>
                <a:ea typeface="Open Sans" panose="020B0604020202020204" charset="0"/>
                <a:cs typeface="Open Sans" panose="020B0604020202020204" charset="0"/>
              </a:rPr>
              <a:t>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Период </a:t>
            </a:r>
            <a:r>
              <a:rPr lang="ru-RU" sz="2400" dirty="0">
                <a:latin typeface="Open Sans" panose="020B0604020202020204" charset="0"/>
                <a:ea typeface="Open Sans" panose="020B0604020202020204" charset="0"/>
                <a:cs typeface="Open Sans" panose="020B0604020202020204" charset="0"/>
              </a:rPr>
              <a:t>инвестирования — 1 неделя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Данные </a:t>
            </a:r>
            <a:r>
              <a:rPr lang="ru-RU" sz="2400" dirty="0">
                <a:latin typeface="Open Sans" panose="020B0604020202020204" charset="0"/>
                <a:ea typeface="Open Sans" panose="020B0604020202020204" charset="0"/>
                <a:cs typeface="Open Sans" panose="020B0604020202020204" charset="0"/>
              </a:rPr>
              <a:t>до 1 января 2024 г. используются для подбора числа лагов и </a:t>
            </a:r>
            <a:r>
              <a:rPr lang="ru-RU" sz="2400" dirty="0" err="1">
                <a:latin typeface="Open Sans" panose="020B0604020202020204" charset="0"/>
                <a:ea typeface="Open Sans" panose="020B0604020202020204" charset="0"/>
                <a:cs typeface="Open Sans" panose="020B0604020202020204" charset="0"/>
              </a:rPr>
              <a:t>гиперпараметров</a:t>
            </a:r>
            <a:r>
              <a:rPr lang="ru-RU" sz="2400" dirty="0">
                <a:latin typeface="Open Sans" panose="020B0604020202020204" charset="0"/>
                <a:ea typeface="Open Sans" panose="020B0604020202020204" charset="0"/>
                <a:cs typeface="Open Sans" panose="020B0604020202020204" charset="0"/>
              </a:rPr>
              <a:t> моделей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Тестирование </a:t>
            </a:r>
            <a:r>
              <a:rPr lang="ru-RU" sz="2400" dirty="0">
                <a:latin typeface="Open Sans" panose="020B0604020202020204" charset="0"/>
                <a:ea typeface="Open Sans" panose="020B0604020202020204" charset="0"/>
                <a:cs typeface="Open Sans" panose="020B0604020202020204" charset="0"/>
              </a:rPr>
              <a:t>проводится на данных за 2024 год</a:t>
            </a:r>
            <a:endParaRPr lang="en-US" sz="2400" dirty="0">
              <a:latin typeface="Open Sans" panose="020B0604020202020204" charset="0"/>
              <a:ea typeface="Open Sans" panose="020B0604020202020204" charset="0"/>
              <a:cs typeface="Open Sans" panose="020B0604020202020204" charset="0"/>
            </a:endParaRPr>
          </a:p>
        </p:txBody>
      </p:sp>
      <p:sp>
        <p:nvSpPr>
          <p:cNvPr id="3" name="Прямоугольник 2"/>
          <p:cNvSpPr/>
          <p:nvPr/>
        </p:nvSpPr>
        <p:spPr>
          <a:xfrm>
            <a:off x="762000" y="723900"/>
            <a:ext cx="6365845"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Входные данные</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6</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71281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62100"/>
            <a:ext cx="7772400" cy="7772400"/>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560945"/>
            <a:ext cx="7772400" cy="7772400"/>
          </a:xfrm>
          <a:prstGeom prst="rect">
            <a:avLst/>
          </a:prstGeom>
        </p:spPr>
      </p:pic>
      <p:sp>
        <p:nvSpPr>
          <p:cNvPr id="4" name="Прямоугольник 3"/>
          <p:cNvSpPr/>
          <p:nvPr/>
        </p:nvSpPr>
        <p:spPr>
          <a:xfrm>
            <a:off x="762000" y="723900"/>
            <a:ext cx="7338869"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Цены и доходности</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7</a:t>
            </a:r>
          </a:p>
        </p:txBody>
      </p:sp>
    </p:spTree>
    <p:extLst>
      <p:ext uri="{BB962C8B-B14F-4D97-AF65-F5344CB8AC3E}">
        <p14:creationId xmlns:p14="http://schemas.microsoft.com/office/powerpoint/2010/main" val="206065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324100"/>
            <a:ext cx="7186283" cy="5974598"/>
          </a:xfrm>
          <a:prstGeom prst="rect">
            <a:avLst/>
          </a:prstGeom>
        </p:spPr>
      </p:pic>
      <p:sp>
        <p:nvSpPr>
          <p:cNvPr id="3" name="Прямоугольник 2"/>
          <p:cNvSpPr/>
          <p:nvPr/>
        </p:nvSpPr>
        <p:spPr>
          <a:xfrm>
            <a:off x="762000" y="723900"/>
            <a:ext cx="9581469"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Корреляции доходностей</a:t>
            </a:r>
            <a:endParaRPr lang="en-US" sz="5400" b="1" dirty="0">
              <a:solidFill>
                <a:srgbClr val="7402C6"/>
              </a:solidFill>
              <a:latin typeface="Open Sans Bold"/>
              <a:ea typeface="Open Sans Bold"/>
              <a:cs typeface="Open Sans Bold"/>
              <a:sym typeface="Open Sans Bold"/>
            </a:endParaRPr>
          </a:p>
        </p:txBody>
      </p:sp>
      <p:grpSp>
        <p:nvGrpSpPr>
          <p:cNvPr id="4" name="Group 3"/>
          <p:cNvGrpSpPr/>
          <p:nvPr/>
        </p:nvGrpSpPr>
        <p:grpSpPr>
          <a:xfrm>
            <a:off x="17259300" y="9258300"/>
            <a:ext cx="1028700" cy="1028700"/>
            <a:chOff x="0" y="0"/>
            <a:chExt cx="270933" cy="270933"/>
          </a:xfrm>
        </p:grpSpPr>
        <p:sp>
          <p:nvSpPr>
            <p:cNvPr id="5"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6"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7"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8</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770345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421</TotalTime>
  <Words>1667</Words>
  <Application>Microsoft Office PowerPoint</Application>
  <PresentationFormat>Произвольный</PresentationFormat>
  <Paragraphs>169</Paragraphs>
  <Slides>28</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28</vt:i4>
      </vt:variant>
    </vt:vector>
  </HeadingPairs>
  <TitlesOfParts>
    <vt:vector size="36" baseType="lpstr">
      <vt:lpstr>Open Sans Light</vt:lpstr>
      <vt:lpstr>Open Sans Bold</vt:lpstr>
      <vt:lpstr>Arial</vt:lpstr>
      <vt:lpstr>Anton</vt:lpstr>
      <vt:lpstr>Open Sans</vt:lpstr>
      <vt:lpstr>Calibri</vt:lpstr>
      <vt:lpstr>IBM Plex Sans Bold</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Gradient Artificial Intelligence Presentation</dc:title>
  <dc:creator>Гиро Елизавета Олеговна</dc:creator>
  <cp:lastModifiedBy>RePack by Diakov</cp:lastModifiedBy>
  <cp:revision>19</cp:revision>
  <dcterms:created xsi:type="dcterms:W3CDTF">2006-08-16T00:00:00Z</dcterms:created>
  <dcterms:modified xsi:type="dcterms:W3CDTF">2025-07-11T07:14:26Z</dcterms:modified>
  <dc:identifier>DAGS0bx5uW0</dc:identifier>
</cp:coreProperties>
</file>